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502" r:id="rId2"/>
    <p:sldId id="381" r:id="rId3"/>
    <p:sldId id="373" r:id="rId4"/>
    <p:sldId id="410" r:id="rId5"/>
    <p:sldId id="411" r:id="rId6"/>
    <p:sldId id="473" r:id="rId7"/>
    <p:sldId id="474" r:id="rId8"/>
    <p:sldId id="475" r:id="rId9"/>
    <p:sldId id="476" r:id="rId10"/>
    <p:sldId id="478" r:id="rId11"/>
    <p:sldId id="480" r:id="rId12"/>
    <p:sldId id="477" r:id="rId13"/>
    <p:sldId id="481" r:id="rId14"/>
    <p:sldId id="479" r:id="rId15"/>
    <p:sldId id="383" r:id="rId16"/>
    <p:sldId id="385" r:id="rId17"/>
    <p:sldId id="394" r:id="rId18"/>
    <p:sldId id="392" r:id="rId19"/>
    <p:sldId id="395" r:id="rId20"/>
    <p:sldId id="397" r:id="rId21"/>
    <p:sldId id="499" r:id="rId22"/>
    <p:sldId id="399" r:id="rId23"/>
    <p:sldId id="400" r:id="rId24"/>
    <p:sldId id="406" r:id="rId25"/>
    <p:sldId id="483" r:id="rId26"/>
    <p:sldId id="402" r:id="rId27"/>
    <p:sldId id="403" r:id="rId28"/>
    <p:sldId id="404" r:id="rId29"/>
    <p:sldId id="405" r:id="rId30"/>
    <p:sldId id="408" r:id="rId31"/>
    <p:sldId id="500" r:id="rId32"/>
    <p:sldId id="427" r:id="rId33"/>
    <p:sldId id="428" r:id="rId34"/>
    <p:sldId id="485" r:id="rId35"/>
    <p:sldId id="486" r:id="rId36"/>
    <p:sldId id="487" r:id="rId37"/>
    <p:sldId id="488" r:id="rId38"/>
    <p:sldId id="433" r:id="rId39"/>
    <p:sldId id="434" r:id="rId40"/>
    <p:sldId id="438" r:id="rId41"/>
    <p:sldId id="439" r:id="rId42"/>
    <p:sldId id="440" r:id="rId43"/>
    <p:sldId id="441" r:id="rId44"/>
    <p:sldId id="442" r:id="rId45"/>
    <p:sldId id="443" r:id="rId46"/>
    <p:sldId id="444" r:id="rId47"/>
    <p:sldId id="445" r:id="rId48"/>
    <p:sldId id="446" r:id="rId49"/>
    <p:sldId id="447" r:id="rId50"/>
    <p:sldId id="448" r:id="rId51"/>
    <p:sldId id="449" r:id="rId52"/>
    <p:sldId id="450" r:id="rId53"/>
    <p:sldId id="452" r:id="rId54"/>
    <p:sldId id="489" r:id="rId55"/>
    <p:sldId id="491" r:id="rId56"/>
    <p:sldId id="492" r:id="rId57"/>
    <p:sldId id="457" r:id="rId58"/>
    <p:sldId id="458" r:id="rId59"/>
    <p:sldId id="461" r:id="rId60"/>
    <p:sldId id="462" r:id="rId61"/>
    <p:sldId id="501" r:id="rId62"/>
    <p:sldId id="463" r:id="rId63"/>
    <p:sldId id="464" r:id="rId64"/>
    <p:sldId id="465" r:id="rId65"/>
    <p:sldId id="466" r:id="rId66"/>
    <p:sldId id="467" r:id="rId67"/>
    <p:sldId id="468" r:id="rId68"/>
    <p:sldId id="469" r:id="rId69"/>
    <p:sldId id="470" r:id="rId70"/>
    <p:sldId id="472" r:id="rId71"/>
    <p:sldId id="471" r:id="rId72"/>
    <p:sldId id="484" r:id="rId73"/>
  </p:sldIdLst>
  <p:sldSz cx="9144000" cy="6858000" type="screen4x3"/>
  <p:notesSz cx="7099300" cy="10234613"/>
  <p:defaultTextStyle>
    <a:defPPr>
      <a:defRPr lang="pt-BR"/>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EAEAEA"/>
    <a:srgbClr val="000000"/>
    <a:srgbClr val="800000"/>
    <a:srgbClr val="D4D4D4"/>
    <a:srgbClr val="DCDCDC"/>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7" autoAdjust="0"/>
    <p:restoredTop sz="99333" autoAdjust="0"/>
  </p:normalViewPr>
  <p:slideViewPr>
    <p:cSldViewPr>
      <p:cViewPr varScale="1">
        <p:scale>
          <a:sx n="72" d="100"/>
          <a:sy n="72" d="100"/>
        </p:scale>
        <p:origin x="1044" y="72"/>
      </p:cViewPr>
      <p:guideLst>
        <p:guide orient="horz" pos="2160"/>
        <p:guide pos="2880"/>
      </p:guideLst>
    </p:cSldViewPr>
  </p:slideViewPr>
  <p:outlineViewPr>
    <p:cViewPr>
      <p:scale>
        <a:sx n="100" d="100"/>
        <a:sy n="100" d="100"/>
      </p:scale>
      <p:origin x="114" y="0"/>
    </p:cViewPr>
  </p:outlineViewPr>
  <p:notesTextViewPr>
    <p:cViewPr>
      <p:scale>
        <a:sx n="100" d="100"/>
        <a:sy n="100" d="100"/>
      </p:scale>
      <p:origin x="0" y="0"/>
    </p:cViewPr>
  </p:notesTextViewPr>
  <p:sorterViewPr>
    <p:cViewPr>
      <p:scale>
        <a:sx n="66" d="100"/>
        <a:sy n="66" d="100"/>
      </p:scale>
      <p:origin x="0" y="3024"/>
    </p:cViewPr>
  </p:sorterViewPr>
  <p:notesViewPr>
    <p:cSldViewPr>
      <p:cViewPr varScale="1">
        <p:scale>
          <a:sx n="56" d="100"/>
          <a:sy n="56" d="100"/>
        </p:scale>
        <p:origin x="-1854" y="-102"/>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9939" name="Rectangle 3"/>
          <p:cNvSpPr>
            <a:spLocks noGrp="1" noChangeArrowheads="1"/>
          </p:cNvSpPr>
          <p:nvPr>
            <p:ph type="dt" sz="quarter" idx="1"/>
          </p:nvPr>
        </p:nvSpPr>
        <p:spPr bwMode="auto">
          <a:xfrm>
            <a:off x="4022725"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r" defTabSz="966644">
              <a:defRPr sz="1200">
                <a:latin typeface="Times New Roman" pitchFamily="18" charset="0"/>
              </a:defRPr>
            </a:lvl1pPr>
          </a:lstStyle>
          <a:p>
            <a:pPr>
              <a:defRPr/>
            </a:pPr>
            <a:endParaRPr lang="pt-BR"/>
          </a:p>
        </p:txBody>
      </p:sp>
      <p:sp>
        <p:nvSpPr>
          <p:cNvPr id="39940" name="Rectangle 4"/>
          <p:cNvSpPr>
            <a:spLocks noGrp="1" noChangeArrowheads="1"/>
          </p:cNvSpPr>
          <p:nvPr>
            <p:ph type="ftr" sz="quarter" idx="2"/>
          </p:nvPr>
        </p:nvSpPr>
        <p:spPr bwMode="auto">
          <a:xfrm>
            <a:off x="0"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9941" name="Rectangle 5"/>
          <p:cNvSpPr>
            <a:spLocks noGrp="1" noChangeArrowheads="1"/>
          </p:cNvSpPr>
          <p:nvPr>
            <p:ph type="sldNum" sz="quarter" idx="3"/>
          </p:nvPr>
        </p:nvSpPr>
        <p:spPr bwMode="auto">
          <a:xfrm>
            <a:off x="4022725"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r" defTabSz="966644">
              <a:defRPr sz="1200">
                <a:latin typeface="Times New Roman" pitchFamily="18" charset="0"/>
              </a:defRPr>
            </a:lvl1pPr>
          </a:lstStyle>
          <a:p>
            <a:pPr>
              <a:defRPr/>
            </a:pPr>
            <a:fld id="{5E1B225F-BE1A-4AA8-B5F2-60D00F5D135E}" type="slidenum">
              <a:rPr lang="pt-BR"/>
              <a:pPr>
                <a:defRPr/>
              </a:pPr>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075" name="Rectangle 3"/>
          <p:cNvSpPr>
            <a:spLocks noGrp="1" noChangeArrowheads="1"/>
          </p:cNvSpPr>
          <p:nvPr>
            <p:ph type="dt" idx="1"/>
          </p:nvPr>
        </p:nvSpPr>
        <p:spPr bwMode="auto">
          <a:xfrm>
            <a:off x="4022725"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r" defTabSz="966644">
              <a:defRPr sz="1200">
                <a:latin typeface="Times New Roman" pitchFamily="18" charset="0"/>
              </a:defRPr>
            </a:lvl1pPr>
          </a:lstStyle>
          <a:p>
            <a:pPr>
              <a:defRPr/>
            </a:pPr>
            <a:endParaRPr lang="pt-BR"/>
          </a:p>
        </p:txBody>
      </p:sp>
      <p:sp>
        <p:nvSpPr>
          <p:cNvPr id="95236" name="Rectangle 4"/>
          <p:cNvSpPr>
            <a:spLocks noGrp="1" noRot="1" noChangeAspect="1" noChangeArrowheads="1" noTextEdit="1"/>
          </p:cNvSpPr>
          <p:nvPr>
            <p:ph type="sldImg" idx="2"/>
          </p:nvPr>
        </p:nvSpPr>
        <p:spPr bwMode="auto">
          <a:xfrm>
            <a:off x="993775" y="768350"/>
            <a:ext cx="5114925" cy="383698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3078" name="Rectangle 6"/>
          <p:cNvSpPr>
            <a:spLocks noGrp="1" noChangeArrowheads="1"/>
          </p:cNvSpPr>
          <p:nvPr>
            <p:ph type="ftr" sz="quarter" idx="4"/>
          </p:nvPr>
        </p:nvSpPr>
        <p:spPr bwMode="auto">
          <a:xfrm>
            <a:off x="0"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079" name="Rectangle 7"/>
          <p:cNvSpPr>
            <a:spLocks noGrp="1" noChangeArrowheads="1"/>
          </p:cNvSpPr>
          <p:nvPr>
            <p:ph type="sldNum" sz="quarter" idx="5"/>
          </p:nvPr>
        </p:nvSpPr>
        <p:spPr bwMode="auto">
          <a:xfrm>
            <a:off x="4022725"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r" defTabSz="966644">
              <a:defRPr sz="1200">
                <a:latin typeface="Times New Roman" pitchFamily="18" charset="0"/>
              </a:defRPr>
            </a:lvl1pPr>
          </a:lstStyle>
          <a:p>
            <a:pPr>
              <a:defRPr/>
            </a:pPr>
            <a:fld id="{BD4C4DB8-5470-4629-B5E4-CCA10DFFA609}"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A782B9A-F927-4278-BEC6-5B2319233B6C}" type="datetime1">
              <a:rPr lang="pt-BR"/>
              <a:pPr>
                <a:defRPr/>
              </a:pPr>
              <a:t>04/04/2016</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C8FDB39D-9F67-4E69-A16F-BE708C2CBDC3}"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2EBD084-2445-47A8-96E5-43A99FCE8123}" type="datetime1">
              <a:rPr lang="pt-BR"/>
              <a:pPr>
                <a:defRPr/>
              </a:pPr>
              <a:t>04/04/2016</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732A8458-5961-4304-883E-D91CFC3D9D78}"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E418D55-7776-4855-A9FD-7446E9513FA4}" type="datetime1">
              <a:rPr lang="pt-BR"/>
              <a:pPr>
                <a:defRPr/>
              </a:pPr>
              <a:t>04/04/2016</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D909D6B3-2B41-43F8-A8C9-9E1DD4EDA91B}"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B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fld id="{FEF22751-0AF0-47CE-8EB5-39E2D38956A4}" type="datetime1">
              <a:rPr lang="pt-BR"/>
              <a:pPr>
                <a:defRPr/>
              </a:pPr>
              <a:t>04/04/2016</a:t>
            </a:fld>
            <a:endParaRPr lang="pt-BR" dirty="0"/>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CDBDE88-678B-41DD-9E99-FE3BB19C8EAF}"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fld id="{057D2F30-6606-405E-B9D5-3503A869B4D2}" type="datetime1">
              <a:rPr lang="pt-BR"/>
              <a:pPr>
                <a:defRPr/>
              </a:pPr>
              <a:t>04/04/2016</a:t>
            </a:fld>
            <a:endParaRPr lang="pt-BR" dirty="0"/>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4341FBF0-1901-474B-BE4C-A20507B43FBA}"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effectLst>
                  <a:outerShdw blurRad="38100" dist="38100" dir="2700000" algn="tl">
                    <a:srgbClr val="C0C0C0"/>
                  </a:outerShdw>
                </a:effectLst>
                <a:latin typeface="Verdana" pitchFamily="34" charset="0"/>
              </a:defRPr>
            </a:lvl1pPr>
          </a:lstStyle>
          <a:p>
            <a:pPr>
              <a:defRPr/>
            </a:pPr>
            <a:fld id="{E628E29F-C8C1-47C5-8C60-68DF3BE081FC}" type="datetime1">
              <a:rPr lang="pt-BR"/>
              <a:pPr>
                <a:defRPr/>
              </a:pPr>
              <a:t>04/04/2016</a:t>
            </a:fld>
            <a:endParaRPr lang="pt-BR"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pt-B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effectLst>
                  <a:outerShdw blurRad="38100" dist="38100" dir="2700000" algn="tl">
                    <a:srgbClr val="C0C0C0"/>
                  </a:outerShdw>
                </a:effectLst>
                <a:latin typeface="Verdana" pitchFamily="34" charset="0"/>
              </a:defRPr>
            </a:lvl1pPr>
          </a:lstStyle>
          <a:p>
            <a:pPr>
              <a:defRPr/>
            </a:pPr>
            <a:fld id="{0DE5E2E6-6595-4D3D-90F9-7400F1984683}" type="slidenum">
              <a:rPr lang="pt-BR"/>
              <a:pPr>
                <a:defRPr/>
              </a:pPr>
              <a:t>‹nº›</a:t>
            </a:fld>
            <a:endParaRPr lang="pt-BR"/>
          </a:p>
        </p:txBody>
      </p:sp>
      <p:sp>
        <p:nvSpPr>
          <p:cNvPr id="1031" name="Line 7"/>
          <p:cNvSpPr>
            <a:spLocks noChangeShapeType="1"/>
          </p:cNvSpPr>
          <p:nvPr userDrawn="1"/>
        </p:nvSpPr>
        <p:spPr bwMode="auto">
          <a:xfrm>
            <a:off x="685800" y="6172200"/>
            <a:ext cx="7772400" cy="0"/>
          </a:xfrm>
          <a:prstGeom prst="line">
            <a:avLst/>
          </a:prstGeom>
          <a:noFill/>
          <a:ln w="38100">
            <a:solidFill>
              <a:srgbClr val="0000CC"/>
            </a:solidFill>
            <a:round/>
            <a:headEnd/>
            <a:tailEnd/>
          </a:ln>
          <a:effectLst>
            <a:outerShdw dist="35921" dir="2700000" algn="ctr" rotWithShape="0">
              <a:schemeClr val="bg2"/>
            </a:outerShdw>
          </a:effectLst>
        </p:spPr>
        <p:txBody>
          <a:bodyPr/>
          <a:lstStyle/>
          <a:p>
            <a:pPr algn="ctr">
              <a:defRPr/>
            </a:pPr>
            <a:endParaRPr lang="pt-BR"/>
          </a:p>
        </p:txBody>
      </p:sp>
      <p:sp>
        <p:nvSpPr>
          <p:cNvPr id="1032" name="Line 8"/>
          <p:cNvSpPr>
            <a:spLocks noChangeShapeType="1"/>
          </p:cNvSpPr>
          <p:nvPr userDrawn="1"/>
        </p:nvSpPr>
        <p:spPr bwMode="auto">
          <a:xfrm>
            <a:off x="685800" y="685800"/>
            <a:ext cx="7772400" cy="0"/>
          </a:xfrm>
          <a:prstGeom prst="line">
            <a:avLst/>
          </a:prstGeom>
          <a:noFill/>
          <a:ln w="38100">
            <a:solidFill>
              <a:srgbClr val="0000CC"/>
            </a:solidFill>
            <a:round/>
            <a:headEnd/>
            <a:tailEnd/>
          </a:ln>
          <a:effectLst>
            <a:outerShdw dist="35921" dir="2700000" algn="ctr" rotWithShape="0">
              <a:schemeClr val="bg2"/>
            </a:outerShdw>
          </a:effectLst>
        </p:spPr>
        <p:txBody>
          <a:bodyPr/>
          <a:lstStyle/>
          <a:p>
            <a:pPr algn="ctr">
              <a:defRPr/>
            </a:pPr>
            <a:endParaRPr lang="pt-BR"/>
          </a:p>
        </p:txBody>
      </p:sp>
      <p:sp>
        <p:nvSpPr>
          <p:cNvPr id="1035" name="Text Box 11"/>
          <p:cNvSpPr txBox="1">
            <a:spLocks noChangeArrowheads="1"/>
          </p:cNvSpPr>
          <p:nvPr userDrawn="1"/>
        </p:nvSpPr>
        <p:spPr bwMode="auto">
          <a:xfrm>
            <a:off x="8017804" y="231775"/>
            <a:ext cx="527709" cy="276999"/>
          </a:xfrm>
          <a:prstGeom prst="rect">
            <a:avLst/>
          </a:prstGeom>
          <a:noFill/>
          <a:ln w="9525">
            <a:noFill/>
            <a:miter lim="800000"/>
            <a:headEnd/>
            <a:tailEnd/>
          </a:ln>
          <a:effectLst/>
        </p:spPr>
        <p:txBody>
          <a:bodyPr wrap="none">
            <a:spAutoFit/>
          </a:bodyPr>
          <a:lstStyle/>
          <a:p>
            <a:pPr algn="r">
              <a:defRPr/>
            </a:pPr>
            <a:r>
              <a:rPr lang="pt-BR" sz="1200" b="1" dirty="0">
                <a:effectLst>
                  <a:outerShdw blurRad="38100" dist="38100" dir="2700000" algn="tl">
                    <a:srgbClr val="C0C0C0"/>
                  </a:outerShdw>
                </a:effectLst>
                <a:latin typeface="Verdana" pitchFamily="34" charset="0"/>
              </a:rPr>
              <a:t>APC</a:t>
            </a:r>
          </a:p>
        </p:txBody>
      </p:sp>
      <p:pic>
        <p:nvPicPr>
          <p:cNvPr id="9" name="Picture 2" descr="Z:\Users\Zaghetto\Documents\UnB\UnB Indentidade Visual\Departamento.TIF"/>
          <p:cNvPicPr>
            <a:picLocks noChangeAspect="1" noChangeArrowheads="1"/>
          </p:cNvPicPr>
          <p:nvPr userDrawn="1"/>
        </p:nvPicPr>
        <p:blipFill>
          <a:blip r:embed="rId7" cstate="print"/>
          <a:srcRect/>
          <a:stretch>
            <a:fillRect/>
          </a:stretch>
        </p:blipFill>
        <p:spPr bwMode="auto">
          <a:xfrm>
            <a:off x="714348" y="239693"/>
            <a:ext cx="3913188" cy="331787"/>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 Id="rId9"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642938" y="1357298"/>
            <a:ext cx="7786687" cy="4768865"/>
          </a:xfrm>
          <a:prstGeom prst="rect">
            <a:avLst/>
          </a:prstGeom>
          <a:ln>
            <a:miter lim="800000"/>
            <a:headEnd/>
            <a:tailEnd/>
          </a:ln>
        </p:spPr>
        <p:txBody>
          <a:bodyPr/>
          <a:lstStyle/>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800" b="1" i="0" u="none" strike="noStrike" kern="0" cap="none" spc="0" normalizeH="0" baseline="0" noProof="0" dirty="0" err="1">
                <a:ln>
                  <a:noFill/>
                </a:ln>
                <a:solidFill>
                  <a:schemeClr val="tx1"/>
                </a:solidFill>
                <a:effectLst/>
                <a:uLnTx/>
                <a:uFillTx/>
                <a:latin typeface="Verdana" pitchFamily="34" charset="0"/>
                <a:ea typeface="+mn-ea"/>
                <a:cs typeface="+mn-cs"/>
              </a:rPr>
              <a:t>Algoritmos</a:t>
            </a:r>
            <a:r>
              <a:rPr kumimoji="0" lang="en-US" sz="1800" b="1" i="0" u="none" strike="noStrike" kern="0" cap="none" spc="0" normalizeH="0" baseline="0" noProof="0" dirty="0">
                <a:ln>
                  <a:noFill/>
                </a:ln>
                <a:solidFill>
                  <a:schemeClr val="tx1"/>
                </a:solidFill>
                <a:effectLst/>
                <a:uLnTx/>
                <a:uFillTx/>
                <a:latin typeface="Verdana" pitchFamily="34" charset="0"/>
                <a:ea typeface="+mn-ea"/>
                <a:cs typeface="+mn-cs"/>
              </a:rPr>
              <a:t> e </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800" b="1" i="0" u="none" strike="noStrike" kern="0" cap="none" spc="0" normalizeH="0" baseline="0" noProof="0" dirty="0" err="1">
                <a:ln>
                  <a:noFill/>
                </a:ln>
                <a:solidFill>
                  <a:schemeClr val="tx1"/>
                </a:solidFill>
                <a:effectLst/>
                <a:uLnTx/>
                <a:uFillTx/>
                <a:latin typeface="Verdana" pitchFamily="34" charset="0"/>
                <a:ea typeface="+mn-ea"/>
                <a:cs typeface="+mn-cs"/>
              </a:rPr>
              <a:t>Programação</a:t>
            </a:r>
            <a:r>
              <a:rPr kumimoji="0" lang="en-US" sz="1800" b="1" i="0" u="none" strike="noStrike" kern="0" cap="none" spc="0" normalizeH="0" baseline="0" noProof="0" dirty="0">
                <a:ln>
                  <a:noFill/>
                </a:ln>
                <a:solidFill>
                  <a:schemeClr val="tx1"/>
                </a:solidFill>
                <a:effectLst/>
                <a:uLnTx/>
                <a:uFillTx/>
                <a:latin typeface="Verdana" pitchFamily="34" charset="0"/>
                <a:ea typeface="+mn-ea"/>
                <a:cs typeface="+mn-cs"/>
              </a:rPr>
              <a:t> de </a:t>
            </a:r>
            <a:r>
              <a:rPr kumimoji="0" lang="en-US" sz="1800" b="1" i="0" u="none" strike="noStrike" kern="0" cap="none" spc="0" normalizeH="0" baseline="0" noProof="0" dirty="0" err="1">
                <a:ln>
                  <a:noFill/>
                </a:ln>
                <a:solidFill>
                  <a:schemeClr val="tx1"/>
                </a:solidFill>
                <a:effectLst/>
                <a:uLnTx/>
                <a:uFillTx/>
                <a:latin typeface="Verdana" pitchFamily="34" charset="0"/>
                <a:ea typeface="+mn-ea"/>
                <a:cs typeface="+mn-cs"/>
              </a:rPr>
              <a:t>Computadores</a:t>
            </a:r>
            <a:endParaRPr kumimoji="0" lang="en-US" sz="1800" b="1"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chemeClr val="tx1"/>
                </a:solidFill>
                <a:effectLst/>
                <a:uLnTx/>
                <a:uFillTx/>
                <a:latin typeface="Verdana" pitchFamily="34" charset="0"/>
                <a:ea typeface="+mn-ea"/>
                <a:cs typeface="+mn-cs"/>
              </a:rPr>
              <a:t>Disciplina</a:t>
            </a:r>
            <a:r>
              <a:rPr kumimoji="0" lang="en-US" sz="1400" b="1" i="0" u="none" strike="noStrike" kern="0" cap="none" spc="0" normalizeH="0" baseline="0" noProof="0" dirty="0">
                <a:ln>
                  <a:noFill/>
                </a:ln>
                <a:solidFill>
                  <a:schemeClr val="tx1"/>
                </a:solidFill>
                <a:effectLst/>
                <a:uLnTx/>
                <a:uFillTx/>
                <a:latin typeface="Verdana" pitchFamily="34" charset="0"/>
                <a:ea typeface="+mn-ea"/>
                <a:cs typeface="+mn-cs"/>
              </a:rPr>
              <a:t> 113476</a:t>
            </a:r>
            <a:br>
              <a:rPr kumimoji="0" lang="en-US" sz="1600" b="1" i="0" u="none" strike="noStrike" kern="0" cap="none" spc="0" normalizeH="0" baseline="0" noProof="0" dirty="0">
                <a:ln>
                  <a:noFill/>
                </a:ln>
                <a:solidFill>
                  <a:schemeClr val="tx1"/>
                </a:solidFill>
                <a:effectLst/>
                <a:uLnTx/>
                <a:uFillTx/>
                <a:latin typeface="Verdana" pitchFamily="34" charset="0"/>
                <a:ea typeface="+mn-ea"/>
                <a:cs typeface="+mn-cs"/>
              </a:rPr>
            </a:br>
            <a:endParaRPr kumimoji="0" lang="en-US" sz="1600" b="1"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Verdana" pitchFamily="34" charset="0"/>
                <a:ea typeface="+mn-ea"/>
                <a:cs typeface="+mn-cs"/>
              </a:rPr>
              <a:t>Prof. </a:t>
            </a:r>
            <a:r>
              <a:rPr kumimoji="0" lang="en-US" sz="2000" b="0" i="0" u="none" strike="noStrike" kern="0" cap="none" spc="0" normalizeH="0" baseline="0" noProof="0" dirty="0" err="1">
                <a:ln>
                  <a:noFill/>
                </a:ln>
                <a:solidFill>
                  <a:schemeClr val="tx1"/>
                </a:solidFill>
                <a:effectLst/>
                <a:uLnTx/>
                <a:uFillTx/>
                <a:latin typeface="Verdana" pitchFamily="34" charset="0"/>
                <a:ea typeface="+mn-ea"/>
                <a:cs typeface="+mn-cs"/>
              </a:rPr>
              <a:t>Alexandre</a:t>
            </a:r>
            <a:r>
              <a:rPr kumimoji="0" lang="en-US" sz="2000" b="0" i="0" u="none" strike="noStrike" kern="0" cap="none" spc="0" normalizeH="0" baseline="0" noProof="0" dirty="0">
                <a:ln>
                  <a:noFill/>
                </a:ln>
                <a:solidFill>
                  <a:schemeClr val="tx1"/>
                </a:solidFill>
                <a:effectLst/>
                <a:uLnTx/>
                <a:uFillTx/>
                <a:latin typeface="Verdana" pitchFamily="34" charset="0"/>
                <a:ea typeface="+mn-ea"/>
                <a:cs typeface="+mn-cs"/>
              </a:rPr>
              <a:t> Zaghetto</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Verdana" pitchFamily="34" charset="0"/>
                <a:ea typeface="+mn-ea"/>
                <a:cs typeface="+mn-cs"/>
              </a:rPr>
              <a:t>zaghetto@unb.com</a:t>
            </a: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Universidade</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de Brasília</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Instituto</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de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Ciências</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Exatas</a:t>
            </a:r>
            <a:endParaRPr kumimoji="0" lang="en-US" sz="12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Departamento</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de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Ciência</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da</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Computação</a:t>
            </a:r>
            <a:endParaRPr kumimoji="0" lang="en-US" sz="12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Verdana" pitchFamily="34" charset="0"/>
                <a:ea typeface="+mn-ea"/>
                <a:cs typeface="+mn-cs"/>
              </a:rPr>
              <a:t>http://www.nickgentry.com/</a:t>
            </a: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p:txBody>
      </p:sp>
      <p:pic>
        <p:nvPicPr>
          <p:cNvPr id="1026" name="Picture 2" descr="DejaVu.jpg"/>
          <p:cNvPicPr>
            <a:picLocks noChangeAspect="1" noChangeArrowheads="1"/>
          </p:cNvPicPr>
          <p:nvPr/>
        </p:nvPicPr>
        <p:blipFill>
          <a:blip r:embed="rId2" cstate="print"/>
          <a:srcRect/>
          <a:stretch>
            <a:fillRect/>
          </a:stretch>
        </p:blipFill>
        <p:spPr bwMode="auto">
          <a:xfrm>
            <a:off x="734826" y="2103183"/>
            <a:ext cx="3389425" cy="35283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descr="Immortal Action Figure"/>
          <p:cNvPicPr>
            <a:picLocks noChangeAspect="1" noChangeArrowheads="1"/>
          </p:cNvPicPr>
          <p:nvPr/>
        </p:nvPicPr>
        <p:blipFill>
          <a:blip r:embed="rId2" cstate="print"/>
          <a:srcRect/>
          <a:stretch>
            <a:fillRect/>
          </a:stretch>
        </p:blipFill>
        <p:spPr bwMode="auto">
          <a:xfrm>
            <a:off x="6858000" y="3714750"/>
            <a:ext cx="1285875" cy="1285875"/>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7D34AC1-35B3-4640-A41C-9CA105380729}" type="slidenum">
              <a:rPr lang="pt-BR" smtClean="0"/>
              <a:pPr>
                <a:defRPr/>
              </a:pPr>
              <a:t>10</a:t>
            </a:fld>
            <a:endParaRPr lang="pt-BR"/>
          </a:p>
        </p:txBody>
      </p:sp>
      <p:sp>
        <p:nvSpPr>
          <p:cNvPr id="5" name="Text Box 2052"/>
          <p:cNvSpPr txBox="1">
            <a:spLocks noChangeArrowheads="1"/>
          </p:cNvSpPr>
          <p:nvPr/>
        </p:nvSpPr>
        <p:spPr bwMode="auto">
          <a:xfrm>
            <a:off x="990600" y="1349375"/>
            <a:ext cx="6934200" cy="203200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“Eis como foi feita a contagem das tropas concentradas no local. Reunindo um corpo de </a:t>
            </a:r>
            <a:r>
              <a:rPr lang="pt-BR" sz="1800" b="1" dirty="0">
                <a:effectLst>
                  <a:outerShdw blurRad="38100" dist="38100" dir="2700000" algn="tl">
                    <a:srgbClr val="C0C0C0"/>
                  </a:outerShdw>
                </a:effectLst>
                <a:latin typeface="Verdana" pitchFamily="34" charset="0"/>
                <a:cs typeface="Times New Roman" pitchFamily="18" charset="0"/>
              </a:rPr>
              <a:t>dez mil homens</a:t>
            </a:r>
            <a:r>
              <a:rPr lang="pt-BR" sz="1800" dirty="0">
                <a:effectLst>
                  <a:outerShdw blurRad="38100" dist="38100" dir="2700000" algn="tl">
                    <a:srgbClr val="C0C0C0"/>
                  </a:outerShdw>
                </a:effectLst>
                <a:latin typeface="Verdana" pitchFamily="34" charset="0"/>
                <a:cs typeface="Times New Roman" pitchFamily="18" charset="0"/>
              </a:rPr>
              <a:t> em determinado espaço e juntando-o o máximo possível,...</a:t>
            </a:r>
          </a:p>
          <a:p>
            <a:pPr lvl="1" algn="ctr">
              <a:defRPr/>
            </a:pPr>
            <a:r>
              <a:rPr lang="pt-BR" sz="1800" dirty="0">
                <a:effectLst>
                  <a:outerShdw blurRad="38100" dist="38100" dir="2700000" algn="tl">
                    <a:srgbClr val="C0C0C0"/>
                  </a:outerShdw>
                </a:effectLst>
                <a:latin typeface="Verdana" pitchFamily="34" charset="0"/>
                <a:cs typeface="Times New Roman" pitchFamily="18" charset="0"/>
              </a:rPr>
              <a:t>10.000</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7" name="Elipse 6"/>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 name="Elipse 7"/>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196" name="Conector de seta reta 195"/>
          <p:cNvCxnSpPr/>
          <p:nvPr/>
        </p:nvCxnSpPr>
        <p:spPr bwMode="auto">
          <a:xfrm rot="10800000" flipV="1">
            <a:off x="5715000" y="4422775"/>
            <a:ext cx="1357313" cy="635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ipse 169"/>
          <p:cNvSpPr/>
          <p:nvPr/>
        </p:nvSpPr>
        <p:spPr bwMode="auto">
          <a:xfrm>
            <a:off x="3673475" y="3475038"/>
            <a:ext cx="2000250" cy="1928812"/>
          </a:xfrm>
          <a:prstGeom prst="ellipse">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wrap="none" anchor="ctr"/>
          <a:lstStyle/>
          <a:p>
            <a:pPr algn="ctr">
              <a:defRPr/>
            </a:pPr>
            <a:endParaRPr lang="pt-BR"/>
          </a:p>
        </p:txBody>
      </p:sp>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E696CE3C-3D8F-4455-A064-269D1775683D}" type="slidenum">
              <a:rPr lang="pt-BR" smtClean="0"/>
              <a:pPr>
                <a:defRPr/>
              </a:pPr>
              <a:t>11</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 traçaram um círculo em torno.”</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7" name="Elipse 6"/>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 name="Elipse 7"/>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ADF7D129-0FDC-4509-88CB-B6922F8BD32B}" type="slidenum">
              <a:rPr lang="pt-BR" smtClean="0"/>
              <a:pPr>
                <a:defRPr/>
              </a:pPr>
              <a:t>12</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“Em seguida, fizeram sair dali esse corpo de tropas...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8" name="Elipse 7"/>
          <p:cNvSpPr/>
          <p:nvPr/>
        </p:nvSpPr>
        <p:spPr bwMode="auto">
          <a:xfrm>
            <a:off x="1285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1357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11430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1357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11430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 name="Elipse 12"/>
          <p:cNvSpPr/>
          <p:nvPr/>
        </p:nvSpPr>
        <p:spPr bwMode="auto">
          <a:xfrm>
            <a:off x="1214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 name="Elipse 13"/>
          <p:cNvSpPr/>
          <p:nvPr/>
        </p:nvSpPr>
        <p:spPr bwMode="auto">
          <a:xfrm>
            <a:off x="1285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1428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1500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1428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1500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2071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1643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1643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1500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1714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1571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11430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12858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1428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1571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1714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1785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1857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19288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1643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1928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2357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1785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1857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2000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2071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2000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2071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2143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2214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2071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2286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2143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1928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2643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2000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2143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2286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2357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16430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 name="Elipse 54"/>
          <p:cNvSpPr/>
          <p:nvPr/>
        </p:nvSpPr>
        <p:spPr bwMode="auto">
          <a:xfrm>
            <a:off x="1714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 name="Elipse 55"/>
          <p:cNvSpPr/>
          <p:nvPr/>
        </p:nvSpPr>
        <p:spPr bwMode="auto">
          <a:xfrm>
            <a:off x="1500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 name="Elipse 56"/>
          <p:cNvSpPr/>
          <p:nvPr/>
        </p:nvSpPr>
        <p:spPr bwMode="auto">
          <a:xfrm>
            <a:off x="1714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 name="Elipse 57"/>
          <p:cNvSpPr/>
          <p:nvPr/>
        </p:nvSpPr>
        <p:spPr bwMode="auto">
          <a:xfrm>
            <a:off x="1500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 name="Elipse 58"/>
          <p:cNvSpPr/>
          <p:nvPr/>
        </p:nvSpPr>
        <p:spPr bwMode="auto">
          <a:xfrm>
            <a:off x="1571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 name="Elipse 59"/>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 name="Elipse 60"/>
          <p:cNvSpPr/>
          <p:nvPr/>
        </p:nvSpPr>
        <p:spPr bwMode="auto">
          <a:xfrm>
            <a:off x="17859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 name="Elipse 61"/>
          <p:cNvSpPr/>
          <p:nvPr/>
        </p:nvSpPr>
        <p:spPr bwMode="auto">
          <a:xfrm>
            <a:off x="1857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 name="Elipse 62"/>
          <p:cNvSpPr/>
          <p:nvPr/>
        </p:nvSpPr>
        <p:spPr bwMode="auto">
          <a:xfrm>
            <a:off x="1785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 name="Elipse 63"/>
          <p:cNvSpPr/>
          <p:nvPr/>
        </p:nvSpPr>
        <p:spPr bwMode="auto">
          <a:xfrm>
            <a:off x="1857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 name="Elipse 64"/>
          <p:cNvSpPr/>
          <p:nvPr/>
        </p:nvSpPr>
        <p:spPr bwMode="auto">
          <a:xfrm>
            <a:off x="1928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 name="Elipse 65"/>
          <p:cNvSpPr/>
          <p:nvPr/>
        </p:nvSpPr>
        <p:spPr bwMode="auto">
          <a:xfrm>
            <a:off x="2000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 name="Elipse 66"/>
          <p:cNvSpPr/>
          <p:nvPr/>
        </p:nvSpPr>
        <p:spPr bwMode="auto">
          <a:xfrm>
            <a:off x="2000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 name="Elipse 67"/>
          <p:cNvSpPr/>
          <p:nvPr/>
        </p:nvSpPr>
        <p:spPr bwMode="auto">
          <a:xfrm>
            <a:off x="2286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 name="Elipse 68"/>
          <p:cNvSpPr/>
          <p:nvPr/>
        </p:nvSpPr>
        <p:spPr bwMode="auto">
          <a:xfrm>
            <a:off x="2071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 name="Elipse 69"/>
          <p:cNvSpPr/>
          <p:nvPr/>
        </p:nvSpPr>
        <p:spPr bwMode="auto">
          <a:xfrm>
            <a:off x="1928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 name="Elipse 70"/>
          <p:cNvSpPr/>
          <p:nvPr/>
        </p:nvSpPr>
        <p:spPr bwMode="auto">
          <a:xfrm>
            <a:off x="1500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 name="Elipse 71"/>
          <p:cNvSpPr/>
          <p:nvPr/>
        </p:nvSpPr>
        <p:spPr bwMode="auto">
          <a:xfrm>
            <a:off x="1643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 name="Elipse 72"/>
          <p:cNvSpPr/>
          <p:nvPr/>
        </p:nvSpPr>
        <p:spPr bwMode="auto">
          <a:xfrm>
            <a:off x="1785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 name="Elipse 73"/>
          <p:cNvSpPr/>
          <p:nvPr/>
        </p:nvSpPr>
        <p:spPr bwMode="auto">
          <a:xfrm>
            <a:off x="1571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 name="Elipse 74"/>
          <p:cNvSpPr/>
          <p:nvPr/>
        </p:nvSpPr>
        <p:spPr bwMode="auto">
          <a:xfrm>
            <a:off x="2071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 name="Elipse 75"/>
          <p:cNvSpPr/>
          <p:nvPr/>
        </p:nvSpPr>
        <p:spPr bwMode="auto">
          <a:xfrm>
            <a:off x="2143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 name="Elipse 76"/>
          <p:cNvSpPr/>
          <p:nvPr/>
        </p:nvSpPr>
        <p:spPr bwMode="auto">
          <a:xfrm>
            <a:off x="1143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1214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1143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1000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1000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2500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1143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1285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1357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1285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100012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1428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1857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1357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1000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2000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1000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1285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1428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1571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2214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2286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2071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22860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1428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1643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22145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2357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2428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2357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2428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2500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2571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2571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2428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2643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2500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20716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2214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23574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2214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2786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2714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235743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2428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2428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1571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21431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235743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2500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2571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2500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2571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2643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2714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1714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22145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2786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2643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2714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2643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2500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1571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2786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2714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2366963"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22145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2000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2143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1857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1714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1428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1571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1500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1714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1928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1643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1928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1785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1928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1071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2428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2000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1214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1285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1357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1214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334" name="Conector de seta reta 333"/>
          <p:cNvCxnSpPr>
            <a:stCxn id="342" idx="2"/>
          </p:cNvCxnSpPr>
          <p:nvPr/>
        </p:nvCxnSpPr>
        <p:spPr bwMode="auto">
          <a:xfrm rot="10800000">
            <a:off x="3000375" y="4403725"/>
            <a:ext cx="673100" cy="3651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3481" name="Retângulo 339"/>
          <p:cNvSpPr>
            <a:spLocks noChangeArrowheads="1"/>
          </p:cNvSpPr>
          <p:nvPr/>
        </p:nvSpPr>
        <p:spPr bwMode="auto">
          <a:xfrm>
            <a:off x="5072063" y="4286250"/>
            <a:ext cx="1285875" cy="214313"/>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342" name="Elipse 341"/>
          <p:cNvSpPr/>
          <p:nvPr/>
        </p:nvSpPr>
        <p:spPr bwMode="auto">
          <a:xfrm>
            <a:off x="3673475" y="3475038"/>
            <a:ext cx="2000250" cy="1928812"/>
          </a:xfrm>
          <a:prstGeom prst="ellipse">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wrap="none" anchor="ctr"/>
          <a:lstStyle/>
          <a:p>
            <a:pPr algn="ctr">
              <a:defRPr/>
            </a:pPr>
            <a:endParaRPr lang="pt-B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A390F319-5B98-448E-B96A-9026FDE573C6}" type="slidenum">
              <a:rPr lang="pt-BR" smtClean="0"/>
              <a:pPr>
                <a:defRPr/>
              </a:pPr>
              <a:t>13</a:t>
            </a:fld>
            <a:endParaRPr lang="pt-BR"/>
          </a:p>
        </p:txBody>
      </p:sp>
      <p:sp>
        <p:nvSpPr>
          <p:cNvPr id="5" name="Text Box 2052"/>
          <p:cNvSpPr txBox="1">
            <a:spLocks noChangeArrowheads="1"/>
          </p:cNvSpPr>
          <p:nvPr/>
        </p:nvSpPr>
        <p:spPr bwMode="auto">
          <a:xfrm>
            <a:off x="990600" y="1349375"/>
            <a:ext cx="6934200" cy="120015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 ergueram em torno do círculo um muro à altura do umbigo.”</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grpSp>
        <p:nvGrpSpPr>
          <p:cNvPr id="14342" name="Grupo 173"/>
          <p:cNvGrpSpPr>
            <a:grpSpLocks/>
          </p:cNvGrpSpPr>
          <p:nvPr/>
        </p:nvGrpSpPr>
        <p:grpSpPr bwMode="auto">
          <a:xfrm>
            <a:off x="3522663" y="3332163"/>
            <a:ext cx="2286000" cy="2209800"/>
            <a:chOff x="3428992" y="3255876"/>
            <a:chExt cx="2500330" cy="2387702"/>
          </a:xfrm>
        </p:grpSpPr>
        <p:sp>
          <p:nvSpPr>
            <p:cNvPr id="175" name="Rosca 174"/>
            <p:cNvSpPr/>
            <p:nvPr/>
          </p:nvSpPr>
          <p:spPr bwMode="auto">
            <a:xfrm>
              <a:off x="3451564" y="3255876"/>
              <a:ext cx="2429141" cy="2387702"/>
            </a:xfrm>
            <a:prstGeom prst="donut">
              <a:avLst>
                <a:gd name="adj" fmla="val 5609"/>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wrap="none" anchor="ctr"/>
            <a:lstStyle/>
            <a:p>
              <a:pPr algn="ctr">
                <a:defRPr/>
              </a:pPr>
              <a:endParaRPr lang="pt-BR"/>
            </a:p>
          </p:txBody>
        </p:sp>
        <p:sp>
          <p:nvSpPr>
            <p:cNvPr id="14344" name="Retângulo 175"/>
            <p:cNvSpPr>
              <a:spLocks noChangeArrowheads="1"/>
            </p:cNvSpPr>
            <p:nvPr/>
          </p:nvSpPr>
          <p:spPr bwMode="auto">
            <a:xfrm>
              <a:off x="5715008" y="428625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14345" name="Retângulo 176"/>
            <p:cNvSpPr>
              <a:spLocks noChangeArrowheads="1"/>
            </p:cNvSpPr>
            <p:nvPr/>
          </p:nvSpPr>
          <p:spPr bwMode="auto">
            <a:xfrm>
              <a:off x="3428992" y="432744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upo 1145"/>
          <p:cNvGrpSpPr>
            <a:grpSpLocks/>
          </p:cNvGrpSpPr>
          <p:nvPr/>
        </p:nvGrpSpPr>
        <p:grpSpPr bwMode="auto">
          <a:xfrm>
            <a:off x="3522663" y="3332163"/>
            <a:ext cx="2286000" cy="2209800"/>
            <a:chOff x="3428992" y="3255876"/>
            <a:chExt cx="2500330" cy="2387702"/>
          </a:xfrm>
        </p:grpSpPr>
        <p:sp>
          <p:nvSpPr>
            <p:cNvPr id="1147" name="Rosca 1146"/>
            <p:cNvSpPr/>
            <p:nvPr/>
          </p:nvSpPr>
          <p:spPr bwMode="auto">
            <a:xfrm>
              <a:off x="3451564" y="3255876"/>
              <a:ext cx="2429141" cy="2387702"/>
            </a:xfrm>
            <a:prstGeom prst="donut">
              <a:avLst>
                <a:gd name="adj" fmla="val 5609"/>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wrap="none" anchor="ctr"/>
            <a:lstStyle/>
            <a:p>
              <a:pPr algn="ctr">
                <a:defRPr/>
              </a:pPr>
              <a:endParaRPr lang="pt-BR"/>
            </a:p>
          </p:txBody>
        </p:sp>
        <p:sp>
          <p:nvSpPr>
            <p:cNvPr id="16342" name="Retângulo 1147"/>
            <p:cNvSpPr>
              <a:spLocks noChangeArrowheads="1"/>
            </p:cNvSpPr>
            <p:nvPr/>
          </p:nvSpPr>
          <p:spPr bwMode="auto">
            <a:xfrm>
              <a:off x="5715008" y="428625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16343" name="Retângulo 1148"/>
            <p:cNvSpPr>
              <a:spLocks noChangeArrowheads="1"/>
            </p:cNvSpPr>
            <p:nvPr/>
          </p:nvSpPr>
          <p:spPr bwMode="auto">
            <a:xfrm>
              <a:off x="3428992" y="432744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grpSp>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431E8558-5923-424F-AF2A-780EC461683D}" type="slidenum">
              <a:rPr lang="pt-BR" smtClean="0"/>
              <a:pPr>
                <a:defRPr/>
              </a:pPr>
              <a:t>14</a:t>
            </a:fld>
            <a:endParaRPr lang="pt-B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8" name="Elipse 7"/>
          <p:cNvSpPr/>
          <p:nvPr/>
        </p:nvSpPr>
        <p:spPr bwMode="auto">
          <a:xfrm>
            <a:off x="6286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6357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61436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63579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61436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 name="Elipse 12"/>
          <p:cNvSpPr/>
          <p:nvPr/>
        </p:nvSpPr>
        <p:spPr bwMode="auto">
          <a:xfrm>
            <a:off x="6215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 name="Elipse 13"/>
          <p:cNvSpPr/>
          <p:nvPr/>
        </p:nvSpPr>
        <p:spPr bwMode="auto">
          <a:xfrm>
            <a:off x="62865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6429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65008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64293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650081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70723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66436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664368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650081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67151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65722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614362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628650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64293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65722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671512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6786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68580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69294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6643688"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69294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7358063"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6786563"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6858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7000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7072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7000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707231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7143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7215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721518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707231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7286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71437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6929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7643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7000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7143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728662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73580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66436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 name="Elipse 54"/>
          <p:cNvSpPr/>
          <p:nvPr/>
        </p:nvSpPr>
        <p:spPr bwMode="auto">
          <a:xfrm>
            <a:off x="67151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 name="Elipse 55"/>
          <p:cNvSpPr/>
          <p:nvPr/>
        </p:nvSpPr>
        <p:spPr bwMode="auto">
          <a:xfrm>
            <a:off x="65008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 name="Elipse 56"/>
          <p:cNvSpPr/>
          <p:nvPr/>
        </p:nvSpPr>
        <p:spPr bwMode="auto">
          <a:xfrm>
            <a:off x="6715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 name="Elipse 57"/>
          <p:cNvSpPr/>
          <p:nvPr/>
        </p:nvSpPr>
        <p:spPr bwMode="auto">
          <a:xfrm>
            <a:off x="6500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 name="Elipse 58"/>
          <p:cNvSpPr/>
          <p:nvPr/>
        </p:nvSpPr>
        <p:spPr bwMode="auto">
          <a:xfrm>
            <a:off x="65722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 name="Elipse 59"/>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 name="Elipse 60"/>
          <p:cNvSpPr/>
          <p:nvPr/>
        </p:nvSpPr>
        <p:spPr bwMode="auto">
          <a:xfrm>
            <a:off x="67865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 name="Elipse 61"/>
          <p:cNvSpPr/>
          <p:nvPr/>
        </p:nvSpPr>
        <p:spPr bwMode="auto">
          <a:xfrm>
            <a:off x="6858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 name="Elipse 62"/>
          <p:cNvSpPr/>
          <p:nvPr/>
        </p:nvSpPr>
        <p:spPr bwMode="auto">
          <a:xfrm>
            <a:off x="67865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 name="Elipse 63"/>
          <p:cNvSpPr/>
          <p:nvPr/>
        </p:nvSpPr>
        <p:spPr bwMode="auto">
          <a:xfrm>
            <a:off x="6858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 name="Elipse 64"/>
          <p:cNvSpPr/>
          <p:nvPr/>
        </p:nvSpPr>
        <p:spPr bwMode="auto">
          <a:xfrm>
            <a:off x="6929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 name="Elipse 65"/>
          <p:cNvSpPr/>
          <p:nvPr/>
        </p:nvSpPr>
        <p:spPr bwMode="auto">
          <a:xfrm>
            <a:off x="7000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 name="Elipse 66"/>
          <p:cNvSpPr/>
          <p:nvPr/>
        </p:nvSpPr>
        <p:spPr bwMode="auto">
          <a:xfrm>
            <a:off x="7000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 name="Elipse 67"/>
          <p:cNvSpPr/>
          <p:nvPr/>
        </p:nvSpPr>
        <p:spPr bwMode="auto">
          <a:xfrm>
            <a:off x="728662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 name="Elipse 68"/>
          <p:cNvSpPr/>
          <p:nvPr/>
        </p:nvSpPr>
        <p:spPr bwMode="auto">
          <a:xfrm>
            <a:off x="7072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 name="Elipse 69"/>
          <p:cNvSpPr/>
          <p:nvPr/>
        </p:nvSpPr>
        <p:spPr bwMode="auto">
          <a:xfrm>
            <a:off x="6929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 name="Elipse 70"/>
          <p:cNvSpPr/>
          <p:nvPr/>
        </p:nvSpPr>
        <p:spPr bwMode="auto">
          <a:xfrm>
            <a:off x="6500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 name="Elipse 71"/>
          <p:cNvSpPr/>
          <p:nvPr/>
        </p:nvSpPr>
        <p:spPr bwMode="auto">
          <a:xfrm>
            <a:off x="6643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 name="Elipse 72"/>
          <p:cNvSpPr/>
          <p:nvPr/>
        </p:nvSpPr>
        <p:spPr bwMode="auto">
          <a:xfrm>
            <a:off x="67865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 name="Elipse 73"/>
          <p:cNvSpPr/>
          <p:nvPr/>
        </p:nvSpPr>
        <p:spPr bwMode="auto">
          <a:xfrm>
            <a:off x="6572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 name="Elipse 74"/>
          <p:cNvSpPr/>
          <p:nvPr/>
        </p:nvSpPr>
        <p:spPr bwMode="auto">
          <a:xfrm>
            <a:off x="7072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 name="Elipse 75"/>
          <p:cNvSpPr/>
          <p:nvPr/>
        </p:nvSpPr>
        <p:spPr bwMode="auto">
          <a:xfrm>
            <a:off x="7143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 name="Elipse 76"/>
          <p:cNvSpPr/>
          <p:nvPr/>
        </p:nvSpPr>
        <p:spPr bwMode="auto">
          <a:xfrm>
            <a:off x="614362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6215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6143625"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60007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6000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750093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6143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62865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6357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62865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6000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6429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6858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6357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6000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7000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6429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6000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6143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6286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64293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6572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7286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70723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7286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642937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66436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72151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7429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7358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7429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7572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7572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7429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7643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75009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70723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72151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7358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7215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7786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77152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7358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7429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7215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742950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65722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71437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7358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7500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7572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7500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757237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7643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7715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67151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7215188"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7786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7643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7715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7643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750093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6572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7786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7367588" y="45815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7215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7000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6858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6715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6429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6572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6500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6715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6929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6643688"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6929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6786563"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6929438"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6072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742950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70008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6143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6215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6286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6357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6215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6429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0" name="Elipse 169"/>
          <p:cNvSpPr/>
          <p:nvPr/>
        </p:nvSpPr>
        <p:spPr bwMode="auto">
          <a:xfrm>
            <a:off x="6143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6215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6000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6215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6000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6072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6143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6286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6357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6286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6357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6929438"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6500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6500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635793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6572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6429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60007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61436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628650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6429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6572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6643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67151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67865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5" name="Elipse 194"/>
          <p:cNvSpPr/>
          <p:nvPr/>
        </p:nvSpPr>
        <p:spPr bwMode="auto">
          <a:xfrm>
            <a:off x="6500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6" name="Elipse 195"/>
          <p:cNvSpPr/>
          <p:nvPr/>
        </p:nvSpPr>
        <p:spPr bwMode="auto">
          <a:xfrm>
            <a:off x="67865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7" name="Elipse 196"/>
          <p:cNvSpPr/>
          <p:nvPr/>
        </p:nvSpPr>
        <p:spPr bwMode="auto">
          <a:xfrm>
            <a:off x="7215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8" name="Elipse 197"/>
          <p:cNvSpPr/>
          <p:nvPr/>
        </p:nvSpPr>
        <p:spPr bwMode="auto">
          <a:xfrm>
            <a:off x="6643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9" name="Elipse 198"/>
          <p:cNvSpPr/>
          <p:nvPr/>
        </p:nvSpPr>
        <p:spPr bwMode="auto">
          <a:xfrm>
            <a:off x="6715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0" name="Elipse 199"/>
          <p:cNvSpPr/>
          <p:nvPr/>
        </p:nvSpPr>
        <p:spPr bwMode="auto">
          <a:xfrm>
            <a:off x="68580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1" name="Elipse 200"/>
          <p:cNvSpPr/>
          <p:nvPr/>
        </p:nvSpPr>
        <p:spPr bwMode="auto">
          <a:xfrm>
            <a:off x="69294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2" name="Elipse 201"/>
          <p:cNvSpPr/>
          <p:nvPr/>
        </p:nvSpPr>
        <p:spPr bwMode="auto">
          <a:xfrm>
            <a:off x="68580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3" name="Elipse 202"/>
          <p:cNvSpPr/>
          <p:nvPr/>
        </p:nvSpPr>
        <p:spPr bwMode="auto">
          <a:xfrm>
            <a:off x="69294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4" name="Elipse 203"/>
          <p:cNvSpPr/>
          <p:nvPr/>
        </p:nvSpPr>
        <p:spPr bwMode="auto">
          <a:xfrm>
            <a:off x="7000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5" name="Elipse 204"/>
          <p:cNvSpPr/>
          <p:nvPr/>
        </p:nvSpPr>
        <p:spPr bwMode="auto">
          <a:xfrm>
            <a:off x="7072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6" name="Elipse 205"/>
          <p:cNvSpPr/>
          <p:nvPr/>
        </p:nvSpPr>
        <p:spPr bwMode="auto">
          <a:xfrm>
            <a:off x="7072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7" name="Elipse 206"/>
          <p:cNvSpPr/>
          <p:nvPr/>
        </p:nvSpPr>
        <p:spPr bwMode="auto">
          <a:xfrm>
            <a:off x="692943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8" name="Elipse 207"/>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9" name="Elipse 208"/>
          <p:cNvSpPr/>
          <p:nvPr/>
        </p:nvSpPr>
        <p:spPr bwMode="auto">
          <a:xfrm>
            <a:off x="70008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0" name="Elipse 209"/>
          <p:cNvSpPr/>
          <p:nvPr/>
        </p:nvSpPr>
        <p:spPr bwMode="auto">
          <a:xfrm>
            <a:off x="67865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1" name="Elipse 210"/>
          <p:cNvSpPr/>
          <p:nvPr/>
        </p:nvSpPr>
        <p:spPr bwMode="auto">
          <a:xfrm>
            <a:off x="7500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2" name="Elipse 211"/>
          <p:cNvSpPr/>
          <p:nvPr/>
        </p:nvSpPr>
        <p:spPr bwMode="auto">
          <a:xfrm>
            <a:off x="685800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3" name="Elipse 212"/>
          <p:cNvSpPr/>
          <p:nvPr/>
        </p:nvSpPr>
        <p:spPr bwMode="auto">
          <a:xfrm>
            <a:off x="7000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4" name="Elipse 213"/>
          <p:cNvSpPr/>
          <p:nvPr/>
        </p:nvSpPr>
        <p:spPr bwMode="auto">
          <a:xfrm>
            <a:off x="71437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5" name="Elipse 214"/>
          <p:cNvSpPr/>
          <p:nvPr/>
        </p:nvSpPr>
        <p:spPr bwMode="auto">
          <a:xfrm>
            <a:off x="7215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6" name="Elipse 215"/>
          <p:cNvSpPr/>
          <p:nvPr/>
        </p:nvSpPr>
        <p:spPr bwMode="auto">
          <a:xfrm>
            <a:off x="65008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7" name="Elipse 216"/>
          <p:cNvSpPr/>
          <p:nvPr/>
        </p:nvSpPr>
        <p:spPr bwMode="auto">
          <a:xfrm>
            <a:off x="657225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8" name="Elipse 217"/>
          <p:cNvSpPr/>
          <p:nvPr/>
        </p:nvSpPr>
        <p:spPr bwMode="auto">
          <a:xfrm>
            <a:off x="63579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9" name="Elipse 218"/>
          <p:cNvSpPr/>
          <p:nvPr/>
        </p:nvSpPr>
        <p:spPr bwMode="auto">
          <a:xfrm>
            <a:off x="6572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0" name="Elipse 219"/>
          <p:cNvSpPr/>
          <p:nvPr/>
        </p:nvSpPr>
        <p:spPr bwMode="auto">
          <a:xfrm>
            <a:off x="635793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1" name="Elipse 220"/>
          <p:cNvSpPr/>
          <p:nvPr/>
        </p:nvSpPr>
        <p:spPr bwMode="auto">
          <a:xfrm>
            <a:off x="642937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2" name="Elipse 221"/>
          <p:cNvSpPr/>
          <p:nvPr/>
        </p:nvSpPr>
        <p:spPr bwMode="auto">
          <a:xfrm>
            <a:off x="65008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3" name="Elipse 222"/>
          <p:cNvSpPr/>
          <p:nvPr/>
        </p:nvSpPr>
        <p:spPr bwMode="auto">
          <a:xfrm>
            <a:off x="66436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4" name="Elipse 223"/>
          <p:cNvSpPr/>
          <p:nvPr/>
        </p:nvSpPr>
        <p:spPr bwMode="auto">
          <a:xfrm>
            <a:off x="6715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5" name="Elipse 224"/>
          <p:cNvSpPr/>
          <p:nvPr/>
        </p:nvSpPr>
        <p:spPr bwMode="auto">
          <a:xfrm>
            <a:off x="664368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6" name="Elipse 225"/>
          <p:cNvSpPr/>
          <p:nvPr/>
        </p:nvSpPr>
        <p:spPr bwMode="auto">
          <a:xfrm>
            <a:off x="67151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7" name="Elipse 226"/>
          <p:cNvSpPr/>
          <p:nvPr/>
        </p:nvSpPr>
        <p:spPr bwMode="auto">
          <a:xfrm>
            <a:off x="67865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8" name="Elipse 227"/>
          <p:cNvSpPr/>
          <p:nvPr/>
        </p:nvSpPr>
        <p:spPr bwMode="auto">
          <a:xfrm>
            <a:off x="6858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9" name="Elipse 228"/>
          <p:cNvSpPr/>
          <p:nvPr/>
        </p:nvSpPr>
        <p:spPr bwMode="auto">
          <a:xfrm>
            <a:off x="685800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0" name="Elipse 229"/>
          <p:cNvSpPr/>
          <p:nvPr/>
        </p:nvSpPr>
        <p:spPr bwMode="auto">
          <a:xfrm>
            <a:off x="7143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1" name="Elipse 230"/>
          <p:cNvSpPr/>
          <p:nvPr/>
        </p:nvSpPr>
        <p:spPr bwMode="auto">
          <a:xfrm>
            <a:off x="69294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2" name="Elipse 231"/>
          <p:cNvSpPr/>
          <p:nvPr/>
        </p:nvSpPr>
        <p:spPr bwMode="auto">
          <a:xfrm>
            <a:off x="67865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3" name="Elipse 232"/>
          <p:cNvSpPr/>
          <p:nvPr/>
        </p:nvSpPr>
        <p:spPr bwMode="auto">
          <a:xfrm>
            <a:off x="63579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4" name="Elipse 233"/>
          <p:cNvSpPr/>
          <p:nvPr/>
        </p:nvSpPr>
        <p:spPr bwMode="auto">
          <a:xfrm>
            <a:off x="650081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5" name="Elipse 234"/>
          <p:cNvSpPr/>
          <p:nvPr/>
        </p:nvSpPr>
        <p:spPr bwMode="auto">
          <a:xfrm>
            <a:off x="66436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6" name="Elipse 235"/>
          <p:cNvSpPr/>
          <p:nvPr/>
        </p:nvSpPr>
        <p:spPr bwMode="auto">
          <a:xfrm>
            <a:off x="6429375"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7" name="Elipse 236"/>
          <p:cNvSpPr/>
          <p:nvPr/>
        </p:nvSpPr>
        <p:spPr bwMode="auto">
          <a:xfrm>
            <a:off x="692943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8" name="Elipse 237"/>
          <p:cNvSpPr/>
          <p:nvPr/>
        </p:nvSpPr>
        <p:spPr bwMode="auto">
          <a:xfrm>
            <a:off x="70008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9" name="Elipse 238"/>
          <p:cNvSpPr/>
          <p:nvPr/>
        </p:nvSpPr>
        <p:spPr bwMode="auto">
          <a:xfrm>
            <a:off x="600075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0" name="Elipse 239"/>
          <p:cNvSpPr/>
          <p:nvPr/>
        </p:nvSpPr>
        <p:spPr bwMode="auto">
          <a:xfrm>
            <a:off x="607218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1" name="Elipse 240"/>
          <p:cNvSpPr/>
          <p:nvPr/>
        </p:nvSpPr>
        <p:spPr bwMode="auto">
          <a:xfrm>
            <a:off x="6000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2" name="Elipse 241"/>
          <p:cNvSpPr/>
          <p:nvPr/>
        </p:nvSpPr>
        <p:spPr bwMode="auto">
          <a:xfrm>
            <a:off x="58578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3" name="Elipse 242"/>
          <p:cNvSpPr/>
          <p:nvPr/>
        </p:nvSpPr>
        <p:spPr bwMode="auto">
          <a:xfrm>
            <a:off x="5857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4" name="Elipse 243"/>
          <p:cNvSpPr/>
          <p:nvPr/>
        </p:nvSpPr>
        <p:spPr bwMode="auto">
          <a:xfrm>
            <a:off x="7358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5" name="Elipse 244"/>
          <p:cNvSpPr/>
          <p:nvPr/>
        </p:nvSpPr>
        <p:spPr bwMode="auto">
          <a:xfrm>
            <a:off x="6000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6" name="Elipse 245"/>
          <p:cNvSpPr/>
          <p:nvPr/>
        </p:nvSpPr>
        <p:spPr bwMode="auto">
          <a:xfrm>
            <a:off x="614362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7" name="Elipse 246"/>
          <p:cNvSpPr/>
          <p:nvPr/>
        </p:nvSpPr>
        <p:spPr bwMode="auto">
          <a:xfrm>
            <a:off x="62150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8" name="Elipse 247"/>
          <p:cNvSpPr/>
          <p:nvPr/>
        </p:nvSpPr>
        <p:spPr bwMode="auto">
          <a:xfrm>
            <a:off x="614362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9" name="Elipse 248"/>
          <p:cNvSpPr/>
          <p:nvPr/>
        </p:nvSpPr>
        <p:spPr bwMode="auto">
          <a:xfrm>
            <a:off x="585787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0" name="Elipse 249"/>
          <p:cNvSpPr/>
          <p:nvPr/>
        </p:nvSpPr>
        <p:spPr bwMode="auto">
          <a:xfrm>
            <a:off x="6286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1" name="Elipse 250"/>
          <p:cNvSpPr/>
          <p:nvPr/>
        </p:nvSpPr>
        <p:spPr bwMode="auto">
          <a:xfrm>
            <a:off x="671512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2" name="Elipse 251"/>
          <p:cNvSpPr/>
          <p:nvPr/>
        </p:nvSpPr>
        <p:spPr bwMode="auto">
          <a:xfrm>
            <a:off x="6215063"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3" name="Elipse 252"/>
          <p:cNvSpPr/>
          <p:nvPr/>
        </p:nvSpPr>
        <p:spPr bwMode="auto">
          <a:xfrm>
            <a:off x="5857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4" name="Elipse 253"/>
          <p:cNvSpPr/>
          <p:nvPr/>
        </p:nvSpPr>
        <p:spPr bwMode="auto">
          <a:xfrm>
            <a:off x="6858000"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5" name="Elipse 254"/>
          <p:cNvSpPr/>
          <p:nvPr/>
        </p:nvSpPr>
        <p:spPr bwMode="auto">
          <a:xfrm>
            <a:off x="628650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6" name="Elipse 255"/>
          <p:cNvSpPr/>
          <p:nvPr/>
        </p:nvSpPr>
        <p:spPr bwMode="auto">
          <a:xfrm>
            <a:off x="585787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7" name="Elipse 256"/>
          <p:cNvSpPr/>
          <p:nvPr/>
        </p:nvSpPr>
        <p:spPr bwMode="auto">
          <a:xfrm>
            <a:off x="600075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8" name="Elipse 257"/>
          <p:cNvSpPr/>
          <p:nvPr/>
        </p:nvSpPr>
        <p:spPr bwMode="auto">
          <a:xfrm>
            <a:off x="6143625"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9" name="Elipse 258"/>
          <p:cNvSpPr/>
          <p:nvPr/>
        </p:nvSpPr>
        <p:spPr bwMode="auto">
          <a:xfrm>
            <a:off x="628650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0" name="Elipse 259"/>
          <p:cNvSpPr/>
          <p:nvPr/>
        </p:nvSpPr>
        <p:spPr bwMode="auto">
          <a:xfrm>
            <a:off x="6429375"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1" name="Elipse 260"/>
          <p:cNvSpPr/>
          <p:nvPr/>
        </p:nvSpPr>
        <p:spPr bwMode="auto">
          <a:xfrm>
            <a:off x="65008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2" name="Elipse 261"/>
          <p:cNvSpPr/>
          <p:nvPr/>
        </p:nvSpPr>
        <p:spPr bwMode="auto">
          <a:xfrm>
            <a:off x="70723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3" name="Elipse 262"/>
          <p:cNvSpPr/>
          <p:nvPr/>
        </p:nvSpPr>
        <p:spPr bwMode="auto">
          <a:xfrm>
            <a:off x="714375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4" name="Elipse 263"/>
          <p:cNvSpPr/>
          <p:nvPr/>
        </p:nvSpPr>
        <p:spPr bwMode="auto">
          <a:xfrm>
            <a:off x="6929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5" name="Elipse 264"/>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6" name="Elipse 265"/>
          <p:cNvSpPr/>
          <p:nvPr/>
        </p:nvSpPr>
        <p:spPr bwMode="auto">
          <a:xfrm>
            <a:off x="6286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7" name="Elipse 266"/>
          <p:cNvSpPr/>
          <p:nvPr/>
        </p:nvSpPr>
        <p:spPr bwMode="auto">
          <a:xfrm>
            <a:off x="650081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8" name="Elipse 267"/>
          <p:cNvSpPr/>
          <p:nvPr/>
        </p:nvSpPr>
        <p:spPr bwMode="auto">
          <a:xfrm>
            <a:off x="70723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9" name="Elipse 268"/>
          <p:cNvSpPr/>
          <p:nvPr/>
        </p:nvSpPr>
        <p:spPr bwMode="auto">
          <a:xfrm>
            <a:off x="72151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0" name="Elipse 269"/>
          <p:cNvSpPr/>
          <p:nvPr/>
        </p:nvSpPr>
        <p:spPr bwMode="auto">
          <a:xfrm>
            <a:off x="7286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1" name="Elipse 270"/>
          <p:cNvSpPr/>
          <p:nvPr/>
        </p:nvSpPr>
        <p:spPr bwMode="auto">
          <a:xfrm>
            <a:off x="721518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2" name="Elipse 271"/>
          <p:cNvSpPr/>
          <p:nvPr/>
        </p:nvSpPr>
        <p:spPr bwMode="auto">
          <a:xfrm>
            <a:off x="72866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3" name="Elipse 272"/>
          <p:cNvSpPr/>
          <p:nvPr/>
        </p:nvSpPr>
        <p:spPr bwMode="auto">
          <a:xfrm>
            <a:off x="73580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4" name="Elipse 273"/>
          <p:cNvSpPr/>
          <p:nvPr/>
        </p:nvSpPr>
        <p:spPr bwMode="auto">
          <a:xfrm>
            <a:off x="7429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5" name="Elipse 274"/>
          <p:cNvSpPr/>
          <p:nvPr/>
        </p:nvSpPr>
        <p:spPr bwMode="auto">
          <a:xfrm>
            <a:off x="742950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6" name="Elipse 275"/>
          <p:cNvSpPr/>
          <p:nvPr/>
        </p:nvSpPr>
        <p:spPr bwMode="auto">
          <a:xfrm>
            <a:off x="7286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7" name="Elipse 276"/>
          <p:cNvSpPr/>
          <p:nvPr/>
        </p:nvSpPr>
        <p:spPr bwMode="auto">
          <a:xfrm>
            <a:off x="75009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8" name="Elipse 277"/>
          <p:cNvSpPr/>
          <p:nvPr/>
        </p:nvSpPr>
        <p:spPr bwMode="auto">
          <a:xfrm>
            <a:off x="73580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9" name="Elipse 278"/>
          <p:cNvSpPr/>
          <p:nvPr/>
        </p:nvSpPr>
        <p:spPr bwMode="auto">
          <a:xfrm>
            <a:off x="69294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0" name="Elipse 279"/>
          <p:cNvSpPr/>
          <p:nvPr/>
        </p:nvSpPr>
        <p:spPr bwMode="auto">
          <a:xfrm>
            <a:off x="707231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1" name="Elipse 280"/>
          <p:cNvSpPr/>
          <p:nvPr/>
        </p:nvSpPr>
        <p:spPr bwMode="auto">
          <a:xfrm>
            <a:off x="72151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2" name="Elipse 281"/>
          <p:cNvSpPr/>
          <p:nvPr/>
        </p:nvSpPr>
        <p:spPr bwMode="auto">
          <a:xfrm>
            <a:off x="7072313"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3" name="Elipse 282"/>
          <p:cNvSpPr/>
          <p:nvPr/>
        </p:nvSpPr>
        <p:spPr bwMode="auto">
          <a:xfrm>
            <a:off x="7643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4" name="Elipse 283"/>
          <p:cNvSpPr/>
          <p:nvPr/>
        </p:nvSpPr>
        <p:spPr bwMode="auto">
          <a:xfrm>
            <a:off x="7572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5" name="Elipse 284"/>
          <p:cNvSpPr/>
          <p:nvPr/>
        </p:nvSpPr>
        <p:spPr bwMode="auto">
          <a:xfrm>
            <a:off x="7215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6" name="Elipse 285"/>
          <p:cNvSpPr/>
          <p:nvPr/>
        </p:nvSpPr>
        <p:spPr bwMode="auto">
          <a:xfrm>
            <a:off x="7286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7" name="Elipse 286"/>
          <p:cNvSpPr/>
          <p:nvPr/>
        </p:nvSpPr>
        <p:spPr bwMode="auto">
          <a:xfrm>
            <a:off x="7072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8" name="Elipse 287"/>
          <p:cNvSpPr/>
          <p:nvPr/>
        </p:nvSpPr>
        <p:spPr bwMode="auto">
          <a:xfrm>
            <a:off x="7286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9" name="Elipse 288"/>
          <p:cNvSpPr/>
          <p:nvPr/>
        </p:nvSpPr>
        <p:spPr bwMode="auto">
          <a:xfrm>
            <a:off x="6429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0" name="Elipse 289"/>
          <p:cNvSpPr/>
          <p:nvPr/>
        </p:nvSpPr>
        <p:spPr bwMode="auto">
          <a:xfrm>
            <a:off x="7000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1" name="Elipse 290"/>
          <p:cNvSpPr/>
          <p:nvPr/>
        </p:nvSpPr>
        <p:spPr bwMode="auto">
          <a:xfrm>
            <a:off x="7215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2" name="Elipse 291"/>
          <p:cNvSpPr/>
          <p:nvPr/>
        </p:nvSpPr>
        <p:spPr bwMode="auto">
          <a:xfrm>
            <a:off x="7358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3" name="Elipse 292"/>
          <p:cNvSpPr/>
          <p:nvPr/>
        </p:nvSpPr>
        <p:spPr bwMode="auto">
          <a:xfrm>
            <a:off x="7429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4" name="Elipse 293"/>
          <p:cNvSpPr/>
          <p:nvPr/>
        </p:nvSpPr>
        <p:spPr bwMode="auto">
          <a:xfrm>
            <a:off x="7358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5" name="Elipse 294"/>
          <p:cNvSpPr/>
          <p:nvPr/>
        </p:nvSpPr>
        <p:spPr bwMode="auto">
          <a:xfrm>
            <a:off x="7429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6" name="Elipse 295"/>
          <p:cNvSpPr/>
          <p:nvPr/>
        </p:nvSpPr>
        <p:spPr bwMode="auto">
          <a:xfrm>
            <a:off x="7500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7" name="Elipse 296"/>
          <p:cNvSpPr/>
          <p:nvPr/>
        </p:nvSpPr>
        <p:spPr bwMode="auto">
          <a:xfrm>
            <a:off x="75723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8" name="Elipse 297"/>
          <p:cNvSpPr/>
          <p:nvPr/>
        </p:nvSpPr>
        <p:spPr bwMode="auto">
          <a:xfrm>
            <a:off x="6572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9" name="Elipse 298"/>
          <p:cNvSpPr/>
          <p:nvPr/>
        </p:nvSpPr>
        <p:spPr bwMode="auto">
          <a:xfrm>
            <a:off x="70723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0" name="Elipse 299"/>
          <p:cNvSpPr/>
          <p:nvPr/>
        </p:nvSpPr>
        <p:spPr bwMode="auto">
          <a:xfrm>
            <a:off x="7643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1" name="Elipse 300"/>
          <p:cNvSpPr/>
          <p:nvPr/>
        </p:nvSpPr>
        <p:spPr bwMode="auto">
          <a:xfrm>
            <a:off x="7500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2" name="Elipse 301"/>
          <p:cNvSpPr/>
          <p:nvPr/>
        </p:nvSpPr>
        <p:spPr bwMode="auto">
          <a:xfrm>
            <a:off x="7572375"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3" name="Elipse 302"/>
          <p:cNvSpPr/>
          <p:nvPr/>
        </p:nvSpPr>
        <p:spPr bwMode="auto">
          <a:xfrm>
            <a:off x="750093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4" name="Elipse 303"/>
          <p:cNvSpPr/>
          <p:nvPr/>
        </p:nvSpPr>
        <p:spPr bwMode="auto">
          <a:xfrm>
            <a:off x="7358063"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5" name="Elipse 304"/>
          <p:cNvSpPr/>
          <p:nvPr/>
        </p:nvSpPr>
        <p:spPr bwMode="auto">
          <a:xfrm>
            <a:off x="642937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6" name="Elipse 305"/>
          <p:cNvSpPr/>
          <p:nvPr/>
        </p:nvSpPr>
        <p:spPr bwMode="auto">
          <a:xfrm>
            <a:off x="76438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7" name="Elipse 306"/>
          <p:cNvSpPr/>
          <p:nvPr/>
        </p:nvSpPr>
        <p:spPr bwMode="auto">
          <a:xfrm>
            <a:off x="7572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8" name="Elipse 307"/>
          <p:cNvSpPr/>
          <p:nvPr/>
        </p:nvSpPr>
        <p:spPr bwMode="auto">
          <a:xfrm>
            <a:off x="7224713" y="57245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9" name="Elipse 308"/>
          <p:cNvSpPr/>
          <p:nvPr/>
        </p:nvSpPr>
        <p:spPr bwMode="auto">
          <a:xfrm>
            <a:off x="7072313"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0" name="Elipse 309"/>
          <p:cNvSpPr/>
          <p:nvPr/>
        </p:nvSpPr>
        <p:spPr bwMode="auto">
          <a:xfrm>
            <a:off x="68580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1" name="Elipse 310"/>
          <p:cNvSpPr/>
          <p:nvPr/>
        </p:nvSpPr>
        <p:spPr bwMode="auto">
          <a:xfrm>
            <a:off x="700087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2" name="Elipse 311"/>
          <p:cNvSpPr/>
          <p:nvPr/>
        </p:nvSpPr>
        <p:spPr bwMode="auto">
          <a:xfrm>
            <a:off x="6715125"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3" name="Elipse 312"/>
          <p:cNvSpPr/>
          <p:nvPr/>
        </p:nvSpPr>
        <p:spPr bwMode="auto">
          <a:xfrm>
            <a:off x="657225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4" name="Elipse 313"/>
          <p:cNvSpPr/>
          <p:nvPr/>
        </p:nvSpPr>
        <p:spPr bwMode="auto">
          <a:xfrm>
            <a:off x="62865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5" name="Elipse 314"/>
          <p:cNvSpPr/>
          <p:nvPr/>
        </p:nvSpPr>
        <p:spPr bwMode="auto">
          <a:xfrm>
            <a:off x="6429375"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6" name="Elipse 315"/>
          <p:cNvSpPr/>
          <p:nvPr/>
        </p:nvSpPr>
        <p:spPr bwMode="auto">
          <a:xfrm>
            <a:off x="6357938"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7" name="Elipse 316"/>
          <p:cNvSpPr/>
          <p:nvPr/>
        </p:nvSpPr>
        <p:spPr bwMode="auto">
          <a:xfrm>
            <a:off x="6572250"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8" name="Elipse 317"/>
          <p:cNvSpPr/>
          <p:nvPr/>
        </p:nvSpPr>
        <p:spPr bwMode="auto">
          <a:xfrm>
            <a:off x="678656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9" name="Elipse 318"/>
          <p:cNvSpPr/>
          <p:nvPr/>
        </p:nvSpPr>
        <p:spPr bwMode="auto">
          <a:xfrm>
            <a:off x="6500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0" name="Elipse 319"/>
          <p:cNvSpPr/>
          <p:nvPr/>
        </p:nvSpPr>
        <p:spPr bwMode="auto">
          <a:xfrm>
            <a:off x="6786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1" name="Elipse 320"/>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2" name="Elipse 321"/>
          <p:cNvSpPr/>
          <p:nvPr/>
        </p:nvSpPr>
        <p:spPr bwMode="auto">
          <a:xfrm>
            <a:off x="6786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3" name="Elipse 322"/>
          <p:cNvSpPr/>
          <p:nvPr/>
        </p:nvSpPr>
        <p:spPr bwMode="auto">
          <a:xfrm>
            <a:off x="592931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4" name="Elipse 323"/>
          <p:cNvSpPr/>
          <p:nvPr/>
        </p:nvSpPr>
        <p:spPr bwMode="auto">
          <a:xfrm>
            <a:off x="7286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5" name="Elipse 324"/>
          <p:cNvSpPr/>
          <p:nvPr/>
        </p:nvSpPr>
        <p:spPr bwMode="auto">
          <a:xfrm>
            <a:off x="7643813"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6" name="Elipse 325"/>
          <p:cNvSpPr/>
          <p:nvPr/>
        </p:nvSpPr>
        <p:spPr bwMode="auto">
          <a:xfrm>
            <a:off x="600075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7" name="Elipse 326"/>
          <p:cNvSpPr/>
          <p:nvPr/>
        </p:nvSpPr>
        <p:spPr bwMode="auto">
          <a:xfrm>
            <a:off x="607218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8" name="Elipse 327"/>
          <p:cNvSpPr/>
          <p:nvPr/>
        </p:nvSpPr>
        <p:spPr bwMode="auto">
          <a:xfrm>
            <a:off x="6143625"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9" name="Elipse 328"/>
          <p:cNvSpPr/>
          <p:nvPr/>
        </p:nvSpPr>
        <p:spPr bwMode="auto">
          <a:xfrm>
            <a:off x="6215063"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0" name="Elipse 329"/>
          <p:cNvSpPr/>
          <p:nvPr/>
        </p:nvSpPr>
        <p:spPr bwMode="auto">
          <a:xfrm>
            <a:off x="6072188"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1" name="Elipse 330"/>
          <p:cNvSpPr/>
          <p:nvPr/>
        </p:nvSpPr>
        <p:spPr bwMode="auto">
          <a:xfrm>
            <a:off x="628650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2" name="Elipse 331"/>
          <p:cNvSpPr/>
          <p:nvPr/>
        </p:nvSpPr>
        <p:spPr bwMode="auto">
          <a:xfrm>
            <a:off x="7286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3" name="Elipse 332"/>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4" name="Elipse 333"/>
          <p:cNvSpPr/>
          <p:nvPr/>
        </p:nvSpPr>
        <p:spPr bwMode="auto">
          <a:xfrm>
            <a:off x="7143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5" name="Elipse 334"/>
          <p:cNvSpPr/>
          <p:nvPr/>
        </p:nvSpPr>
        <p:spPr bwMode="auto">
          <a:xfrm>
            <a:off x="7358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6" name="Elipse 335"/>
          <p:cNvSpPr/>
          <p:nvPr/>
        </p:nvSpPr>
        <p:spPr bwMode="auto">
          <a:xfrm>
            <a:off x="7143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7" name="Elipse 336"/>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8" name="Elipse 337"/>
          <p:cNvSpPr/>
          <p:nvPr/>
        </p:nvSpPr>
        <p:spPr bwMode="auto">
          <a:xfrm>
            <a:off x="7286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9" name="Elipse 338"/>
          <p:cNvSpPr/>
          <p:nvPr/>
        </p:nvSpPr>
        <p:spPr bwMode="auto">
          <a:xfrm>
            <a:off x="7429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0" name="Elipse 339"/>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1" name="Elipse 340"/>
          <p:cNvSpPr/>
          <p:nvPr/>
        </p:nvSpPr>
        <p:spPr bwMode="auto">
          <a:xfrm>
            <a:off x="7429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2" name="Elipse 341"/>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3" name="Elipse 342"/>
          <p:cNvSpPr/>
          <p:nvPr/>
        </p:nvSpPr>
        <p:spPr bwMode="auto">
          <a:xfrm>
            <a:off x="80724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4" name="Elipse 343"/>
          <p:cNvSpPr/>
          <p:nvPr/>
        </p:nvSpPr>
        <p:spPr bwMode="auto">
          <a:xfrm>
            <a:off x="7643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5" name="Elipse 344"/>
          <p:cNvSpPr/>
          <p:nvPr/>
        </p:nvSpPr>
        <p:spPr bwMode="auto">
          <a:xfrm>
            <a:off x="76438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6" name="Elipse 345"/>
          <p:cNvSpPr/>
          <p:nvPr/>
        </p:nvSpPr>
        <p:spPr bwMode="auto">
          <a:xfrm>
            <a:off x="7500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7" name="Elipse 346"/>
          <p:cNvSpPr/>
          <p:nvPr/>
        </p:nvSpPr>
        <p:spPr bwMode="auto">
          <a:xfrm>
            <a:off x="7715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8" name="Elipse 347"/>
          <p:cNvSpPr/>
          <p:nvPr/>
        </p:nvSpPr>
        <p:spPr bwMode="auto">
          <a:xfrm>
            <a:off x="7572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9" name="Elipse 348"/>
          <p:cNvSpPr/>
          <p:nvPr/>
        </p:nvSpPr>
        <p:spPr bwMode="auto">
          <a:xfrm>
            <a:off x="7143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0" name="Elipse 349"/>
          <p:cNvSpPr/>
          <p:nvPr/>
        </p:nvSpPr>
        <p:spPr bwMode="auto">
          <a:xfrm>
            <a:off x="7286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1" name="Elipse 350"/>
          <p:cNvSpPr/>
          <p:nvPr/>
        </p:nvSpPr>
        <p:spPr bwMode="auto">
          <a:xfrm>
            <a:off x="7429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2" name="Elipse 351"/>
          <p:cNvSpPr/>
          <p:nvPr/>
        </p:nvSpPr>
        <p:spPr bwMode="auto">
          <a:xfrm>
            <a:off x="75723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3" name="Elipse 352"/>
          <p:cNvSpPr/>
          <p:nvPr/>
        </p:nvSpPr>
        <p:spPr bwMode="auto">
          <a:xfrm>
            <a:off x="7715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4" name="Elipse 353"/>
          <p:cNvSpPr/>
          <p:nvPr/>
        </p:nvSpPr>
        <p:spPr bwMode="auto">
          <a:xfrm>
            <a:off x="7786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5" name="Elipse 354"/>
          <p:cNvSpPr/>
          <p:nvPr/>
        </p:nvSpPr>
        <p:spPr bwMode="auto">
          <a:xfrm>
            <a:off x="7858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6" name="Elipse 355"/>
          <p:cNvSpPr/>
          <p:nvPr/>
        </p:nvSpPr>
        <p:spPr bwMode="auto">
          <a:xfrm>
            <a:off x="79295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7" name="Elipse 356"/>
          <p:cNvSpPr/>
          <p:nvPr/>
        </p:nvSpPr>
        <p:spPr bwMode="auto">
          <a:xfrm>
            <a:off x="7643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8" name="Elipse 357"/>
          <p:cNvSpPr/>
          <p:nvPr/>
        </p:nvSpPr>
        <p:spPr bwMode="auto">
          <a:xfrm>
            <a:off x="79295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9" name="Elipse 358"/>
          <p:cNvSpPr/>
          <p:nvPr/>
        </p:nvSpPr>
        <p:spPr bwMode="auto">
          <a:xfrm>
            <a:off x="8358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0" name="Elipse 359"/>
          <p:cNvSpPr/>
          <p:nvPr/>
        </p:nvSpPr>
        <p:spPr bwMode="auto">
          <a:xfrm>
            <a:off x="778668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1" name="Elipse 360"/>
          <p:cNvSpPr/>
          <p:nvPr/>
        </p:nvSpPr>
        <p:spPr bwMode="auto">
          <a:xfrm>
            <a:off x="7858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2" name="Elipse 361"/>
          <p:cNvSpPr/>
          <p:nvPr/>
        </p:nvSpPr>
        <p:spPr bwMode="auto">
          <a:xfrm>
            <a:off x="8001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3" name="Elipse 362"/>
          <p:cNvSpPr/>
          <p:nvPr/>
        </p:nvSpPr>
        <p:spPr bwMode="auto">
          <a:xfrm>
            <a:off x="8072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4" name="Elipse 363"/>
          <p:cNvSpPr/>
          <p:nvPr/>
        </p:nvSpPr>
        <p:spPr bwMode="auto">
          <a:xfrm>
            <a:off x="8001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5" name="Elipse 364"/>
          <p:cNvSpPr/>
          <p:nvPr/>
        </p:nvSpPr>
        <p:spPr bwMode="auto">
          <a:xfrm>
            <a:off x="80724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6" name="Elipse 365"/>
          <p:cNvSpPr/>
          <p:nvPr/>
        </p:nvSpPr>
        <p:spPr bwMode="auto">
          <a:xfrm>
            <a:off x="81438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7" name="Elipse 366"/>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8" name="Elipse 367"/>
          <p:cNvSpPr/>
          <p:nvPr/>
        </p:nvSpPr>
        <p:spPr bwMode="auto">
          <a:xfrm>
            <a:off x="8215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9" name="Elipse 368"/>
          <p:cNvSpPr/>
          <p:nvPr/>
        </p:nvSpPr>
        <p:spPr bwMode="auto">
          <a:xfrm>
            <a:off x="80724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0" name="Elipse 369"/>
          <p:cNvSpPr/>
          <p:nvPr/>
        </p:nvSpPr>
        <p:spPr bwMode="auto">
          <a:xfrm>
            <a:off x="8286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1" name="Elipse 370"/>
          <p:cNvSpPr/>
          <p:nvPr/>
        </p:nvSpPr>
        <p:spPr bwMode="auto">
          <a:xfrm>
            <a:off x="8143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2" name="Elipse 371"/>
          <p:cNvSpPr/>
          <p:nvPr/>
        </p:nvSpPr>
        <p:spPr bwMode="auto">
          <a:xfrm>
            <a:off x="7929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3" name="Elipse 372"/>
          <p:cNvSpPr/>
          <p:nvPr/>
        </p:nvSpPr>
        <p:spPr bwMode="auto">
          <a:xfrm>
            <a:off x="8643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4" name="Elipse 373"/>
          <p:cNvSpPr/>
          <p:nvPr/>
        </p:nvSpPr>
        <p:spPr bwMode="auto">
          <a:xfrm>
            <a:off x="8001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5" name="Elipse 374"/>
          <p:cNvSpPr/>
          <p:nvPr/>
        </p:nvSpPr>
        <p:spPr bwMode="auto">
          <a:xfrm>
            <a:off x="8143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6" name="Elipse 375"/>
          <p:cNvSpPr/>
          <p:nvPr/>
        </p:nvSpPr>
        <p:spPr bwMode="auto">
          <a:xfrm>
            <a:off x="8286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7" name="Elipse 376"/>
          <p:cNvSpPr/>
          <p:nvPr/>
        </p:nvSpPr>
        <p:spPr bwMode="auto">
          <a:xfrm>
            <a:off x="8358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8" name="Elipse 377"/>
          <p:cNvSpPr/>
          <p:nvPr/>
        </p:nvSpPr>
        <p:spPr bwMode="auto">
          <a:xfrm>
            <a:off x="7643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9" name="Elipse 378"/>
          <p:cNvSpPr/>
          <p:nvPr/>
        </p:nvSpPr>
        <p:spPr bwMode="auto">
          <a:xfrm>
            <a:off x="7715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0" name="Elipse 379"/>
          <p:cNvSpPr/>
          <p:nvPr/>
        </p:nvSpPr>
        <p:spPr bwMode="auto">
          <a:xfrm>
            <a:off x="7500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1" name="Elipse 380"/>
          <p:cNvSpPr/>
          <p:nvPr/>
        </p:nvSpPr>
        <p:spPr bwMode="auto">
          <a:xfrm>
            <a:off x="77152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2" name="Elipse 381"/>
          <p:cNvSpPr/>
          <p:nvPr/>
        </p:nvSpPr>
        <p:spPr bwMode="auto">
          <a:xfrm>
            <a:off x="7500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3" name="Elipse 382"/>
          <p:cNvSpPr/>
          <p:nvPr/>
        </p:nvSpPr>
        <p:spPr bwMode="auto">
          <a:xfrm>
            <a:off x="7572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4" name="Elipse 383"/>
          <p:cNvSpPr/>
          <p:nvPr/>
        </p:nvSpPr>
        <p:spPr bwMode="auto">
          <a:xfrm>
            <a:off x="76438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5" name="Elipse 384"/>
          <p:cNvSpPr/>
          <p:nvPr/>
        </p:nvSpPr>
        <p:spPr bwMode="auto">
          <a:xfrm>
            <a:off x="7786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6" name="Elipse 385"/>
          <p:cNvSpPr/>
          <p:nvPr/>
        </p:nvSpPr>
        <p:spPr bwMode="auto">
          <a:xfrm>
            <a:off x="73580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7" name="Elipse 386"/>
          <p:cNvSpPr/>
          <p:nvPr/>
        </p:nvSpPr>
        <p:spPr bwMode="auto">
          <a:xfrm>
            <a:off x="77866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8" name="Elipse 387"/>
          <p:cNvSpPr/>
          <p:nvPr/>
        </p:nvSpPr>
        <p:spPr bwMode="auto">
          <a:xfrm>
            <a:off x="7858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9" name="Elipse 388"/>
          <p:cNvSpPr/>
          <p:nvPr/>
        </p:nvSpPr>
        <p:spPr bwMode="auto">
          <a:xfrm>
            <a:off x="79295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0" name="Elipse 389"/>
          <p:cNvSpPr/>
          <p:nvPr/>
        </p:nvSpPr>
        <p:spPr bwMode="auto">
          <a:xfrm>
            <a:off x="80010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1" name="Elipse 390"/>
          <p:cNvSpPr/>
          <p:nvPr/>
        </p:nvSpPr>
        <p:spPr bwMode="auto">
          <a:xfrm>
            <a:off x="8001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2" name="Elipse 391"/>
          <p:cNvSpPr/>
          <p:nvPr/>
        </p:nvSpPr>
        <p:spPr bwMode="auto">
          <a:xfrm>
            <a:off x="8286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3" name="Elipse 392"/>
          <p:cNvSpPr/>
          <p:nvPr/>
        </p:nvSpPr>
        <p:spPr bwMode="auto">
          <a:xfrm>
            <a:off x="8072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4" name="Elipse 393"/>
          <p:cNvSpPr/>
          <p:nvPr/>
        </p:nvSpPr>
        <p:spPr bwMode="auto">
          <a:xfrm>
            <a:off x="79295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5" name="Elipse 394"/>
          <p:cNvSpPr/>
          <p:nvPr/>
        </p:nvSpPr>
        <p:spPr bwMode="auto">
          <a:xfrm>
            <a:off x="7500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6" name="Elipse 395"/>
          <p:cNvSpPr/>
          <p:nvPr/>
        </p:nvSpPr>
        <p:spPr bwMode="auto">
          <a:xfrm>
            <a:off x="7643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7" name="Elipse 396"/>
          <p:cNvSpPr/>
          <p:nvPr/>
        </p:nvSpPr>
        <p:spPr bwMode="auto">
          <a:xfrm>
            <a:off x="778668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8" name="Elipse 397"/>
          <p:cNvSpPr/>
          <p:nvPr/>
        </p:nvSpPr>
        <p:spPr bwMode="auto">
          <a:xfrm>
            <a:off x="7572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9" name="Elipse 398"/>
          <p:cNvSpPr/>
          <p:nvPr/>
        </p:nvSpPr>
        <p:spPr bwMode="auto">
          <a:xfrm>
            <a:off x="807243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0" name="Elipse 399"/>
          <p:cNvSpPr/>
          <p:nvPr/>
        </p:nvSpPr>
        <p:spPr bwMode="auto">
          <a:xfrm>
            <a:off x="814387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1" name="Elipse 400"/>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2" name="Elipse 401"/>
          <p:cNvSpPr/>
          <p:nvPr/>
        </p:nvSpPr>
        <p:spPr bwMode="auto">
          <a:xfrm>
            <a:off x="7215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3" name="Elipse 402"/>
          <p:cNvSpPr/>
          <p:nvPr/>
        </p:nvSpPr>
        <p:spPr bwMode="auto">
          <a:xfrm>
            <a:off x="735806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4" name="Elipse 403"/>
          <p:cNvSpPr/>
          <p:nvPr/>
        </p:nvSpPr>
        <p:spPr bwMode="auto">
          <a:xfrm>
            <a:off x="7429500"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5" name="Elipse 404"/>
          <p:cNvSpPr/>
          <p:nvPr/>
        </p:nvSpPr>
        <p:spPr bwMode="auto">
          <a:xfrm>
            <a:off x="7000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6" name="Elipse 405"/>
          <p:cNvSpPr/>
          <p:nvPr/>
        </p:nvSpPr>
        <p:spPr bwMode="auto">
          <a:xfrm>
            <a:off x="850106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7" name="Elipse 406"/>
          <p:cNvSpPr/>
          <p:nvPr/>
        </p:nvSpPr>
        <p:spPr bwMode="auto">
          <a:xfrm>
            <a:off x="7143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8" name="Elipse 407"/>
          <p:cNvSpPr/>
          <p:nvPr/>
        </p:nvSpPr>
        <p:spPr bwMode="auto">
          <a:xfrm>
            <a:off x="7286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9" name="Elipse 408"/>
          <p:cNvSpPr/>
          <p:nvPr/>
        </p:nvSpPr>
        <p:spPr bwMode="auto">
          <a:xfrm>
            <a:off x="7358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0" name="Elipse 409"/>
          <p:cNvSpPr/>
          <p:nvPr/>
        </p:nvSpPr>
        <p:spPr bwMode="auto">
          <a:xfrm>
            <a:off x="7286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1" name="Elipse 410"/>
          <p:cNvSpPr/>
          <p:nvPr/>
        </p:nvSpPr>
        <p:spPr bwMode="auto">
          <a:xfrm>
            <a:off x="700087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2" name="Elipse 411"/>
          <p:cNvSpPr/>
          <p:nvPr/>
        </p:nvSpPr>
        <p:spPr bwMode="auto">
          <a:xfrm>
            <a:off x="74295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3" name="Elipse 412"/>
          <p:cNvSpPr/>
          <p:nvPr/>
        </p:nvSpPr>
        <p:spPr bwMode="auto">
          <a:xfrm>
            <a:off x="785812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4" name="Elipse 413"/>
          <p:cNvSpPr/>
          <p:nvPr/>
        </p:nvSpPr>
        <p:spPr bwMode="auto">
          <a:xfrm>
            <a:off x="73580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5" name="Elipse 414"/>
          <p:cNvSpPr/>
          <p:nvPr/>
        </p:nvSpPr>
        <p:spPr bwMode="auto">
          <a:xfrm>
            <a:off x="70008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6" name="Elipse 415"/>
          <p:cNvSpPr/>
          <p:nvPr/>
        </p:nvSpPr>
        <p:spPr bwMode="auto">
          <a:xfrm>
            <a:off x="800100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7" name="Elipse 416"/>
          <p:cNvSpPr/>
          <p:nvPr/>
        </p:nvSpPr>
        <p:spPr bwMode="auto">
          <a:xfrm>
            <a:off x="7429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8" name="Elipse 417"/>
          <p:cNvSpPr/>
          <p:nvPr/>
        </p:nvSpPr>
        <p:spPr bwMode="auto">
          <a:xfrm>
            <a:off x="7000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9" name="Elipse 418"/>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0" name="Elipse 419"/>
          <p:cNvSpPr/>
          <p:nvPr/>
        </p:nvSpPr>
        <p:spPr bwMode="auto">
          <a:xfrm>
            <a:off x="72866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1" name="Elipse 420"/>
          <p:cNvSpPr/>
          <p:nvPr/>
        </p:nvSpPr>
        <p:spPr bwMode="auto">
          <a:xfrm>
            <a:off x="742950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2" name="Elipse 421"/>
          <p:cNvSpPr/>
          <p:nvPr/>
        </p:nvSpPr>
        <p:spPr bwMode="auto">
          <a:xfrm>
            <a:off x="757237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3" name="Elipse 422"/>
          <p:cNvSpPr/>
          <p:nvPr/>
        </p:nvSpPr>
        <p:spPr bwMode="auto">
          <a:xfrm>
            <a:off x="76438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4" name="Elipse 423"/>
          <p:cNvSpPr/>
          <p:nvPr/>
        </p:nvSpPr>
        <p:spPr bwMode="auto">
          <a:xfrm>
            <a:off x="8215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5" name="Elipse 424"/>
          <p:cNvSpPr/>
          <p:nvPr/>
        </p:nvSpPr>
        <p:spPr bwMode="auto">
          <a:xfrm>
            <a:off x="82867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6" name="Elipse 425"/>
          <p:cNvSpPr/>
          <p:nvPr/>
        </p:nvSpPr>
        <p:spPr bwMode="auto">
          <a:xfrm>
            <a:off x="8072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7" name="Elipse 426"/>
          <p:cNvSpPr/>
          <p:nvPr/>
        </p:nvSpPr>
        <p:spPr bwMode="auto">
          <a:xfrm>
            <a:off x="8286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8" name="Elipse 427"/>
          <p:cNvSpPr/>
          <p:nvPr/>
        </p:nvSpPr>
        <p:spPr bwMode="auto">
          <a:xfrm>
            <a:off x="7429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9" name="Elipse 428"/>
          <p:cNvSpPr/>
          <p:nvPr/>
        </p:nvSpPr>
        <p:spPr bwMode="auto">
          <a:xfrm>
            <a:off x="764381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0" name="Elipse 429"/>
          <p:cNvSpPr/>
          <p:nvPr/>
        </p:nvSpPr>
        <p:spPr bwMode="auto">
          <a:xfrm>
            <a:off x="8215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1" name="Elipse 430"/>
          <p:cNvSpPr/>
          <p:nvPr/>
        </p:nvSpPr>
        <p:spPr bwMode="auto">
          <a:xfrm>
            <a:off x="8358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2" name="Elipse 431"/>
          <p:cNvSpPr/>
          <p:nvPr/>
        </p:nvSpPr>
        <p:spPr bwMode="auto">
          <a:xfrm>
            <a:off x="84296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3" name="Elipse 432"/>
          <p:cNvSpPr/>
          <p:nvPr/>
        </p:nvSpPr>
        <p:spPr bwMode="auto">
          <a:xfrm>
            <a:off x="8358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4" name="Elipse 433"/>
          <p:cNvSpPr/>
          <p:nvPr/>
        </p:nvSpPr>
        <p:spPr bwMode="auto">
          <a:xfrm>
            <a:off x="8429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5" name="Elipse 434"/>
          <p:cNvSpPr/>
          <p:nvPr/>
        </p:nvSpPr>
        <p:spPr bwMode="auto">
          <a:xfrm>
            <a:off x="8501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6" name="Elipse 435"/>
          <p:cNvSpPr/>
          <p:nvPr/>
        </p:nvSpPr>
        <p:spPr bwMode="auto">
          <a:xfrm>
            <a:off x="85725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7" name="Elipse 436"/>
          <p:cNvSpPr/>
          <p:nvPr/>
        </p:nvSpPr>
        <p:spPr bwMode="auto">
          <a:xfrm>
            <a:off x="8572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8" name="Elipse 437"/>
          <p:cNvSpPr/>
          <p:nvPr/>
        </p:nvSpPr>
        <p:spPr bwMode="auto">
          <a:xfrm>
            <a:off x="8429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9" name="Elipse 438"/>
          <p:cNvSpPr/>
          <p:nvPr/>
        </p:nvSpPr>
        <p:spPr bwMode="auto">
          <a:xfrm>
            <a:off x="8643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0" name="Elipse 439"/>
          <p:cNvSpPr/>
          <p:nvPr/>
        </p:nvSpPr>
        <p:spPr bwMode="auto">
          <a:xfrm>
            <a:off x="8501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1" name="Elipse 440"/>
          <p:cNvSpPr/>
          <p:nvPr/>
        </p:nvSpPr>
        <p:spPr bwMode="auto">
          <a:xfrm>
            <a:off x="80724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2" name="Elipse 441"/>
          <p:cNvSpPr/>
          <p:nvPr/>
        </p:nvSpPr>
        <p:spPr bwMode="auto">
          <a:xfrm>
            <a:off x="8215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3" name="Elipse 442"/>
          <p:cNvSpPr/>
          <p:nvPr/>
        </p:nvSpPr>
        <p:spPr bwMode="auto">
          <a:xfrm>
            <a:off x="835818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4" name="Elipse 443"/>
          <p:cNvSpPr/>
          <p:nvPr/>
        </p:nvSpPr>
        <p:spPr bwMode="auto">
          <a:xfrm>
            <a:off x="82153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5" name="Elipse 444"/>
          <p:cNvSpPr/>
          <p:nvPr/>
        </p:nvSpPr>
        <p:spPr bwMode="auto">
          <a:xfrm>
            <a:off x="8786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6" name="Elipse 445"/>
          <p:cNvSpPr/>
          <p:nvPr/>
        </p:nvSpPr>
        <p:spPr bwMode="auto">
          <a:xfrm>
            <a:off x="8715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7" name="Elipse 446"/>
          <p:cNvSpPr/>
          <p:nvPr/>
        </p:nvSpPr>
        <p:spPr bwMode="auto">
          <a:xfrm>
            <a:off x="8358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8" name="Elipse 447"/>
          <p:cNvSpPr/>
          <p:nvPr/>
        </p:nvSpPr>
        <p:spPr bwMode="auto">
          <a:xfrm>
            <a:off x="8429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9" name="Elipse 448"/>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0" name="Elipse 449"/>
          <p:cNvSpPr/>
          <p:nvPr/>
        </p:nvSpPr>
        <p:spPr bwMode="auto">
          <a:xfrm>
            <a:off x="8429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1" name="Elipse 450"/>
          <p:cNvSpPr/>
          <p:nvPr/>
        </p:nvSpPr>
        <p:spPr bwMode="auto">
          <a:xfrm>
            <a:off x="75723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2" name="Elipse 451"/>
          <p:cNvSpPr/>
          <p:nvPr/>
        </p:nvSpPr>
        <p:spPr bwMode="auto">
          <a:xfrm>
            <a:off x="8143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3" name="Elipse 452"/>
          <p:cNvSpPr/>
          <p:nvPr/>
        </p:nvSpPr>
        <p:spPr bwMode="auto">
          <a:xfrm>
            <a:off x="8358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4" name="Elipse 453"/>
          <p:cNvSpPr/>
          <p:nvPr/>
        </p:nvSpPr>
        <p:spPr bwMode="auto">
          <a:xfrm>
            <a:off x="8501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5" name="Elipse 454"/>
          <p:cNvSpPr/>
          <p:nvPr/>
        </p:nvSpPr>
        <p:spPr bwMode="auto">
          <a:xfrm>
            <a:off x="8572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6" name="Elipse 455"/>
          <p:cNvSpPr/>
          <p:nvPr/>
        </p:nvSpPr>
        <p:spPr bwMode="auto">
          <a:xfrm>
            <a:off x="8501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7" name="Elipse 456"/>
          <p:cNvSpPr/>
          <p:nvPr/>
        </p:nvSpPr>
        <p:spPr bwMode="auto">
          <a:xfrm>
            <a:off x="85725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8" name="Elipse 457"/>
          <p:cNvSpPr/>
          <p:nvPr/>
        </p:nvSpPr>
        <p:spPr bwMode="auto">
          <a:xfrm>
            <a:off x="8643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9" name="Elipse 458"/>
          <p:cNvSpPr/>
          <p:nvPr/>
        </p:nvSpPr>
        <p:spPr bwMode="auto">
          <a:xfrm>
            <a:off x="8715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0" name="Elipse 459"/>
          <p:cNvSpPr/>
          <p:nvPr/>
        </p:nvSpPr>
        <p:spPr bwMode="auto">
          <a:xfrm>
            <a:off x="7715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1" name="Elipse 460"/>
          <p:cNvSpPr/>
          <p:nvPr/>
        </p:nvSpPr>
        <p:spPr bwMode="auto">
          <a:xfrm>
            <a:off x="8215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2" name="Elipse 461"/>
          <p:cNvSpPr/>
          <p:nvPr/>
        </p:nvSpPr>
        <p:spPr bwMode="auto">
          <a:xfrm>
            <a:off x="8786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3" name="Elipse 462"/>
          <p:cNvSpPr/>
          <p:nvPr/>
        </p:nvSpPr>
        <p:spPr bwMode="auto">
          <a:xfrm>
            <a:off x="8643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4" name="Elipse 463"/>
          <p:cNvSpPr/>
          <p:nvPr/>
        </p:nvSpPr>
        <p:spPr bwMode="auto">
          <a:xfrm>
            <a:off x="8715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5" name="Elipse 464"/>
          <p:cNvSpPr/>
          <p:nvPr/>
        </p:nvSpPr>
        <p:spPr bwMode="auto">
          <a:xfrm>
            <a:off x="86439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6" name="Elipse 465"/>
          <p:cNvSpPr/>
          <p:nvPr/>
        </p:nvSpPr>
        <p:spPr bwMode="auto">
          <a:xfrm>
            <a:off x="8501063"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7" name="Elipse 466"/>
          <p:cNvSpPr/>
          <p:nvPr/>
        </p:nvSpPr>
        <p:spPr bwMode="auto">
          <a:xfrm>
            <a:off x="75723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8" name="Elipse 467"/>
          <p:cNvSpPr/>
          <p:nvPr/>
        </p:nvSpPr>
        <p:spPr bwMode="auto">
          <a:xfrm>
            <a:off x="8786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9" name="Elipse 468"/>
          <p:cNvSpPr/>
          <p:nvPr/>
        </p:nvSpPr>
        <p:spPr bwMode="auto">
          <a:xfrm>
            <a:off x="8715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0" name="Elipse 469"/>
          <p:cNvSpPr/>
          <p:nvPr/>
        </p:nvSpPr>
        <p:spPr bwMode="auto">
          <a:xfrm>
            <a:off x="8367713" y="53673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1" name="Elipse 470"/>
          <p:cNvSpPr/>
          <p:nvPr/>
        </p:nvSpPr>
        <p:spPr bwMode="auto">
          <a:xfrm>
            <a:off x="82153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2" name="Elipse 471"/>
          <p:cNvSpPr/>
          <p:nvPr/>
        </p:nvSpPr>
        <p:spPr bwMode="auto">
          <a:xfrm>
            <a:off x="800100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3" name="Elipse 472"/>
          <p:cNvSpPr/>
          <p:nvPr/>
        </p:nvSpPr>
        <p:spPr bwMode="auto">
          <a:xfrm>
            <a:off x="81438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4" name="Elipse 473"/>
          <p:cNvSpPr/>
          <p:nvPr/>
        </p:nvSpPr>
        <p:spPr bwMode="auto">
          <a:xfrm>
            <a:off x="785812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5" name="Elipse 474"/>
          <p:cNvSpPr/>
          <p:nvPr/>
        </p:nvSpPr>
        <p:spPr bwMode="auto">
          <a:xfrm>
            <a:off x="771525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6" name="Elipse 475"/>
          <p:cNvSpPr/>
          <p:nvPr/>
        </p:nvSpPr>
        <p:spPr bwMode="auto">
          <a:xfrm>
            <a:off x="742950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7" name="Elipse 476"/>
          <p:cNvSpPr/>
          <p:nvPr/>
        </p:nvSpPr>
        <p:spPr bwMode="auto">
          <a:xfrm>
            <a:off x="757237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8" name="Elipse 477"/>
          <p:cNvSpPr/>
          <p:nvPr/>
        </p:nvSpPr>
        <p:spPr bwMode="auto">
          <a:xfrm>
            <a:off x="75009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9" name="Elipse 478"/>
          <p:cNvSpPr/>
          <p:nvPr/>
        </p:nvSpPr>
        <p:spPr bwMode="auto">
          <a:xfrm>
            <a:off x="771525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0" name="Elipse 479"/>
          <p:cNvSpPr/>
          <p:nvPr/>
        </p:nvSpPr>
        <p:spPr bwMode="auto">
          <a:xfrm>
            <a:off x="792956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1" name="Elipse 480"/>
          <p:cNvSpPr/>
          <p:nvPr/>
        </p:nvSpPr>
        <p:spPr bwMode="auto">
          <a:xfrm>
            <a:off x="7643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2" name="Elipse 481"/>
          <p:cNvSpPr/>
          <p:nvPr/>
        </p:nvSpPr>
        <p:spPr bwMode="auto">
          <a:xfrm>
            <a:off x="79295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3" name="Elipse 482"/>
          <p:cNvSpPr/>
          <p:nvPr/>
        </p:nvSpPr>
        <p:spPr bwMode="auto">
          <a:xfrm>
            <a:off x="77866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4" name="Elipse 483"/>
          <p:cNvSpPr/>
          <p:nvPr/>
        </p:nvSpPr>
        <p:spPr bwMode="auto">
          <a:xfrm>
            <a:off x="79295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5" name="Elipse 484"/>
          <p:cNvSpPr/>
          <p:nvPr/>
        </p:nvSpPr>
        <p:spPr bwMode="auto">
          <a:xfrm>
            <a:off x="7072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6" name="Elipse 485"/>
          <p:cNvSpPr/>
          <p:nvPr/>
        </p:nvSpPr>
        <p:spPr bwMode="auto">
          <a:xfrm>
            <a:off x="842962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7" name="Elipse 486"/>
          <p:cNvSpPr/>
          <p:nvPr/>
        </p:nvSpPr>
        <p:spPr bwMode="auto">
          <a:xfrm>
            <a:off x="80010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8" name="Elipse 487"/>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9" name="Elipse 488"/>
          <p:cNvSpPr/>
          <p:nvPr/>
        </p:nvSpPr>
        <p:spPr bwMode="auto">
          <a:xfrm>
            <a:off x="72151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0" name="Elipse 489"/>
          <p:cNvSpPr/>
          <p:nvPr/>
        </p:nvSpPr>
        <p:spPr bwMode="auto">
          <a:xfrm>
            <a:off x="7286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1" name="Elipse 490"/>
          <p:cNvSpPr/>
          <p:nvPr/>
        </p:nvSpPr>
        <p:spPr bwMode="auto">
          <a:xfrm>
            <a:off x="735806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2" name="Elipse 491"/>
          <p:cNvSpPr/>
          <p:nvPr/>
        </p:nvSpPr>
        <p:spPr bwMode="auto">
          <a:xfrm>
            <a:off x="72151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3" name="Elipse 492"/>
          <p:cNvSpPr/>
          <p:nvPr/>
        </p:nvSpPr>
        <p:spPr bwMode="auto">
          <a:xfrm>
            <a:off x="7429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4" name="Elipse 493"/>
          <p:cNvSpPr/>
          <p:nvPr/>
        </p:nvSpPr>
        <p:spPr bwMode="auto">
          <a:xfrm>
            <a:off x="7358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5" name="Elipse 494"/>
          <p:cNvSpPr/>
          <p:nvPr/>
        </p:nvSpPr>
        <p:spPr bwMode="auto">
          <a:xfrm>
            <a:off x="7429500"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6" name="Elipse 495"/>
          <p:cNvSpPr/>
          <p:nvPr/>
        </p:nvSpPr>
        <p:spPr bwMode="auto">
          <a:xfrm>
            <a:off x="721518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7" name="Elipse 496"/>
          <p:cNvSpPr/>
          <p:nvPr/>
        </p:nvSpPr>
        <p:spPr bwMode="auto">
          <a:xfrm>
            <a:off x="7429500"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8" name="Elipse 497"/>
          <p:cNvSpPr/>
          <p:nvPr/>
        </p:nvSpPr>
        <p:spPr bwMode="auto">
          <a:xfrm>
            <a:off x="721518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9" name="Elipse 498"/>
          <p:cNvSpPr/>
          <p:nvPr/>
        </p:nvSpPr>
        <p:spPr bwMode="auto">
          <a:xfrm>
            <a:off x="728662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0" name="Elipse 499"/>
          <p:cNvSpPr/>
          <p:nvPr/>
        </p:nvSpPr>
        <p:spPr bwMode="auto">
          <a:xfrm>
            <a:off x="735806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1" name="Elipse 500"/>
          <p:cNvSpPr/>
          <p:nvPr/>
        </p:nvSpPr>
        <p:spPr bwMode="auto">
          <a:xfrm>
            <a:off x="7500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2" name="Elipse 501"/>
          <p:cNvSpPr/>
          <p:nvPr/>
        </p:nvSpPr>
        <p:spPr bwMode="auto">
          <a:xfrm>
            <a:off x="7572375"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3" name="Elipse 502"/>
          <p:cNvSpPr/>
          <p:nvPr/>
        </p:nvSpPr>
        <p:spPr bwMode="auto">
          <a:xfrm>
            <a:off x="750093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4" name="Elipse 503"/>
          <p:cNvSpPr/>
          <p:nvPr/>
        </p:nvSpPr>
        <p:spPr bwMode="auto">
          <a:xfrm>
            <a:off x="757237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5" name="Elipse 504"/>
          <p:cNvSpPr/>
          <p:nvPr/>
        </p:nvSpPr>
        <p:spPr bwMode="auto">
          <a:xfrm>
            <a:off x="8143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6" name="Elipse 505"/>
          <p:cNvSpPr/>
          <p:nvPr/>
        </p:nvSpPr>
        <p:spPr bwMode="auto">
          <a:xfrm>
            <a:off x="77152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7" name="Elipse 506"/>
          <p:cNvSpPr/>
          <p:nvPr/>
        </p:nvSpPr>
        <p:spPr bwMode="auto">
          <a:xfrm>
            <a:off x="771525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8" name="Elipse 507"/>
          <p:cNvSpPr/>
          <p:nvPr/>
        </p:nvSpPr>
        <p:spPr bwMode="auto">
          <a:xfrm>
            <a:off x="75723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9" name="Elipse 508"/>
          <p:cNvSpPr/>
          <p:nvPr/>
        </p:nvSpPr>
        <p:spPr bwMode="auto">
          <a:xfrm>
            <a:off x="77866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0" name="Elipse 509"/>
          <p:cNvSpPr/>
          <p:nvPr/>
        </p:nvSpPr>
        <p:spPr bwMode="auto">
          <a:xfrm>
            <a:off x="7643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1" name="Elipse 510"/>
          <p:cNvSpPr/>
          <p:nvPr/>
        </p:nvSpPr>
        <p:spPr bwMode="auto">
          <a:xfrm>
            <a:off x="72151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2" name="Elipse 511"/>
          <p:cNvSpPr/>
          <p:nvPr/>
        </p:nvSpPr>
        <p:spPr bwMode="auto">
          <a:xfrm>
            <a:off x="73580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3" name="Elipse 512"/>
          <p:cNvSpPr/>
          <p:nvPr/>
        </p:nvSpPr>
        <p:spPr bwMode="auto">
          <a:xfrm>
            <a:off x="750093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4" name="Elipse 513"/>
          <p:cNvSpPr/>
          <p:nvPr/>
        </p:nvSpPr>
        <p:spPr bwMode="auto">
          <a:xfrm>
            <a:off x="7643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5" name="Elipse 514"/>
          <p:cNvSpPr/>
          <p:nvPr/>
        </p:nvSpPr>
        <p:spPr bwMode="auto">
          <a:xfrm>
            <a:off x="7786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6" name="Elipse 515"/>
          <p:cNvSpPr/>
          <p:nvPr/>
        </p:nvSpPr>
        <p:spPr bwMode="auto">
          <a:xfrm>
            <a:off x="78581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7" name="Elipse 516"/>
          <p:cNvSpPr/>
          <p:nvPr/>
        </p:nvSpPr>
        <p:spPr bwMode="auto">
          <a:xfrm>
            <a:off x="79295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8" name="Elipse 517"/>
          <p:cNvSpPr/>
          <p:nvPr/>
        </p:nvSpPr>
        <p:spPr bwMode="auto">
          <a:xfrm>
            <a:off x="8001000"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9" name="Elipse 518"/>
          <p:cNvSpPr/>
          <p:nvPr/>
        </p:nvSpPr>
        <p:spPr bwMode="auto">
          <a:xfrm>
            <a:off x="77152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0" name="Elipse 519"/>
          <p:cNvSpPr/>
          <p:nvPr/>
        </p:nvSpPr>
        <p:spPr bwMode="auto">
          <a:xfrm>
            <a:off x="8001000"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1" name="Elipse 520"/>
          <p:cNvSpPr/>
          <p:nvPr/>
        </p:nvSpPr>
        <p:spPr bwMode="auto">
          <a:xfrm>
            <a:off x="8429625"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2" name="Elipse 521"/>
          <p:cNvSpPr/>
          <p:nvPr/>
        </p:nvSpPr>
        <p:spPr bwMode="auto">
          <a:xfrm>
            <a:off x="785812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3" name="Elipse 522"/>
          <p:cNvSpPr/>
          <p:nvPr/>
        </p:nvSpPr>
        <p:spPr bwMode="auto">
          <a:xfrm>
            <a:off x="792956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4" name="Elipse 523"/>
          <p:cNvSpPr/>
          <p:nvPr/>
        </p:nvSpPr>
        <p:spPr bwMode="auto">
          <a:xfrm>
            <a:off x="80724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5" name="Elipse 524"/>
          <p:cNvSpPr/>
          <p:nvPr/>
        </p:nvSpPr>
        <p:spPr bwMode="auto">
          <a:xfrm>
            <a:off x="8143875"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6" name="Elipse 525"/>
          <p:cNvSpPr/>
          <p:nvPr/>
        </p:nvSpPr>
        <p:spPr bwMode="auto">
          <a:xfrm>
            <a:off x="807243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7" name="Elipse 526"/>
          <p:cNvSpPr/>
          <p:nvPr/>
        </p:nvSpPr>
        <p:spPr bwMode="auto">
          <a:xfrm>
            <a:off x="814387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8" name="Elipse 527"/>
          <p:cNvSpPr/>
          <p:nvPr/>
        </p:nvSpPr>
        <p:spPr bwMode="auto">
          <a:xfrm>
            <a:off x="8215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9" name="Elipse 528"/>
          <p:cNvSpPr/>
          <p:nvPr/>
        </p:nvSpPr>
        <p:spPr bwMode="auto">
          <a:xfrm>
            <a:off x="82867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0" name="Elipse 529"/>
          <p:cNvSpPr/>
          <p:nvPr/>
        </p:nvSpPr>
        <p:spPr bwMode="auto">
          <a:xfrm>
            <a:off x="828675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1" name="Elipse 530"/>
          <p:cNvSpPr/>
          <p:nvPr/>
        </p:nvSpPr>
        <p:spPr bwMode="auto">
          <a:xfrm>
            <a:off x="81438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2" name="Elipse 531"/>
          <p:cNvSpPr/>
          <p:nvPr/>
        </p:nvSpPr>
        <p:spPr bwMode="auto">
          <a:xfrm>
            <a:off x="8358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3" name="Elipse 532"/>
          <p:cNvSpPr/>
          <p:nvPr/>
        </p:nvSpPr>
        <p:spPr bwMode="auto">
          <a:xfrm>
            <a:off x="82153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4" name="Elipse 533"/>
          <p:cNvSpPr/>
          <p:nvPr/>
        </p:nvSpPr>
        <p:spPr bwMode="auto">
          <a:xfrm>
            <a:off x="800100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5" name="Elipse 534"/>
          <p:cNvSpPr/>
          <p:nvPr/>
        </p:nvSpPr>
        <p:spPr bwMode="auto">
          <a:xfrm>
            <a:off x="87153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6" name="Elipse 535"/>
          <p:cNvSpPr/>
          <p:nvPr/>
        </p:nvSpPr>
        <p:spPr bwMode="auto">
          <a:xfrm>
            <a:off x="807243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7" name="Elipse 536"/>
          <p:cNvSpPr/>
          <p:nvPr/>
        </p:nvSpPr>
        <p:spPr bwMode="auto">
          <a:xfrm>
            <a:off x="8215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8" name="Elipse 537"/>
          <p:cNvSpPr/>
          <p:nvPr/>
        </p:nvSpPr>
        <p:spPr bwMode="auto">
          <a:xfrm>
            <a:off x="8358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9" name="Elipse 538"/>
          <p:cNvSpPr/>
          <p:nvPr/>
        </p:nvSpPr>
        <p:spPr bwMode="auto">
          <a:xfrm>
            <a:off x="8429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0" name="Elipse 539"/>
          <p:cNvSpPr/>
          <p:nvPr/>
        </p:nvSpPr>
        <p:spPr bwMode="auto">
          <a:xfrm>
            <a:off x="77152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1" name="Elipse 540"/>
          <p:cNvSpPr/>
          <p:nvPr/>
        </p:nvSpPr>
        <p:spPr bwMode="auto">
          <a:xfrm>
            <a:off x="77866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2" name="Elipse 541"/>
          <p:cNvSpPr/>
          <p:nvPr/>
        </p:nvSpPr>
        <p:spPr bwMode="auto">
          <a:xfrm>
            <a:off x="7572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3" name="Elipse 542"/>
          <p:cNvSpPr/>
          <p:nvPr/>
        </p:nvSpPr>
        <p:spPr bwMode="auto">
          <a:xfrm>
            <a:off x="778668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4" name="Elipse 543"/>
          <p:cNvSpPr/>
          <p:nvPr/>
        </p:nvSpPr>
        <p:spPr bwMode="auto">
          <a:xfrm>
            <a:off x="7572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5" name="Elipse 544"/>
          <p:cNvSpPr/>
          <p:nvPr/>
        </p:nvSpPr>
        <p:spPr bwMode="auto">
          <a:xfrm>
            <a:off x="77866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6" name="Elipse 545"/>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7" name="Elipse 546"/>
          <p:cNvSpPr/>
          <p:nvPr/>
        </p:nvSpPr>
        <p:spPr bwMode="auto">
          <a:xfrm>
            <a:off x="78581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8" name="Elipse 547"/>
          <p:cNvSpPr/>
          <p:nvPr/>
        </p:nvSpPr>
        <p:spPr bwMode="auto">
          <a:xfrm>
            <a:off x="7929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9" name="Elipse 548"/>
          <p:cNvSpPr/>
          <p:nvPr/>
        </p:nvSpPr>
        <p:spPr bwMode="auto">
          <a:xfrm>
            <a:off x="78581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0" name="Elipse 549"/>
          <p:cNvSpPr/>
          <p:nvPr/>
        </p:nvSpPr>
        <p:spPr bwMode="auto">
          <a:xfrm>
            <a:off x="7929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1" name="Elipse 550"/>
          <p:cNvSpPr/>
          <p:nvPr/>
        </p:nvSpPr>
        <p:spPr bwMode="auto">
          <a:xfrm>
            <a:off x="8001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2" name="Elipse 551"/>
          <p:cNvSpPr/>
          <p:nvPr/>
        </p:nvSpPr>
        <p:spPr bwMode="auto">
          <a:xfrm>
            <a:off x="80724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3" name="Elipse 552"/>
          <p:cNvSpPr/>
          <p:nvPr/>
        </p:nvSpPr>
        <p:spPr bwMode="auto">
          <a:xfrm>
            <a:off x="8072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4" name="Elipse 553"/>
          <p:cNvSpPr/>
          <p:nvPr/>
        </p:nvSpPr>
        <p:spPr bwMode="auto">
          <a:xfrm>
            <a:off x="8358188"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5" name="Elipse 554"/>
          <p:cNvSpPr/>
          <p:nvPr/>
        </p:nvSpPr>
        <p:spPr bwMode="auto">
          <a:xfrm>
            <a:off x="8143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6" name="Elipse 555"/>
          <p:cNvSpPr/>
          <p:nvPr/>
        </p:nvSpPr>
        <p:spPr bwMode="auto">
          <a:xfrm>
            <a:off x="8001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7" name="Elipse 556"/>
          <p:cNvSpPr/>
          <p:nvPr/>
        </p:nvSpPr>
        <p:spPr bwMode="auto">
          <a:xfrm>
            <a:off x="7572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8" name="Elipse 557"/>
          <p:cNvSpPr/>
          <p:nvPr/>
        </p:nvSpPr>
        <p:spPr bwMode="auto">
          <a:xfrm>
            <a:off x="7715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9" name="Elipse 558"/>
          <p:cNvSpPr/>
          <p:nvPr/>
        </p:nvSpPr>
        <p:spPr bwMode="auto">
          <a:xfrm>
            <a:off x="7858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0" name="Elipse 559"/>
          <p:cNvSpPr/>
          <p:nvPr/>
        </p:nvSpPr>
        <p:spPr bwMode="auto">
          <a:xfrm>
            <a:off x="7643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1" name="Elipse 560"/>
          <p:cNvSpPr/>
          <p:nvPr/>
        </p:nvSpPr>
        <p:spPr bwMode="auto">
          <a:xfrm>
            <a:off x="8143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2" name="Elipse 561"/>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3" name="Elipse 562"/>
          <p:cNvSpPr/>
          <p:nvPr/>
        </p:nvSpPr>
        <p:spPr bwMode="auto">
          <a:xfrm>
            <a:off x="7215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4" name="Elipse 563"/>
          <p:cNvSpPr/>
          <p:nvPr/>
        </p:nvSpPr>
        <p:spPr bwMode="auto">
          <a:xfrm>
            <a:off x="7286625"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5" name="Elipse 564"/>
          <p:cNvSpPr/>
          <p:nvPr/>
        </p:nvSpPr>
        <p:spPr bwMode="auto">
          <a:xfrm>
            <a:off x="721518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6" name="Elipse 565"/>
          <p:cNvSpPr/>
          <p:nvPr/>
        </p:nvSpPr>
        <p:spPr bwMode="auto">
          <a:xfrm>
            <a:off x="70723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7" name="Elipse 566"/>
          <p:cNvSpPr/>
          <p:nvPr/>
        </p:nvSpPr>
        <p:spPr bwMode="auto">
          <a:xfrm>
            <a:off x="7072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8" name="Elipse 567"/>
          <p:cNvSpPr/>
          <p:nvPr/>
        </p:nvSpPr>
        <p:spPr bwMode="auto">
          <a:xfrm>
            <a:off x="857250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9" name="Elipse 568"/>
          <p:cNvSpPr/>
          <p:nvPr/>
        </p:nvSpPr>
        <p:spPr bwMode="auto">
          <a:xfrm>
            <a:off x="7215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0" name="Elipse 569"/>
          <p:cNvSpPr/>
          <p:nvPr/>
        </p:nvSpPr>
        <p:spPr bwMode="auto">
          <a:xfrm>
            <a:off x="7358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1" name="Elipse 570"/>
          <p:cNvSpPr/>
          <p:nvPr/>
        </p:nvSpPr>
        <p:spPr bwMode="auto">
          <a:xfrm>
            <a:off x="7429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2" name="Elipse 571"/>
          <p:cNvSpPr/>
          <p:nvPr/>
        </p:nvSpPr>
        <p:spPr bwMode="auto">
          <a:xfrm>
            <a:off x="7358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3" name="Elipse 572"/>
          <p:cNvSpPr/>
          <p:nvPr/>
        </p:nvSpPr>
        <p:spPr bwMode="auto">
          <a:xfrm>
            <a:off x="70723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4" name="Elipse 573"/>
          <p:cNvSpPr/>
          <p:nvPr/>
        </p:nvSpPr>
        <p:spPr bwMode="auto">
          <a:xfrm>
            <a:off x="7500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5" name="Elipse 574"/>
          <p:cNvSpPr/>
          <p:nvPr/>
        </p:nvSpPr>
        <p:spPr bwMode="auto">
          <a:xfrm>
            <a:off x="7929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6" name="Elipse 575"/>
          <p:cNvSpPr/>
          <p:nvPr/>
        </p:nvSpPr>
        <p:spPr bwMode="auto">
          <a:xfrm>
            <a:off x="7429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7" name="Elipse 576"/>
          <p:cNvSpPr/>
          <p:nvPr/>
        </p:nvSpPr>
        <p:spPr bwMode="auto">
          <a:xfrm>
            <a:off x="7072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8" name="Elipse 577"/>
          <p:cNvSpPr/>
          <p:nvPr/>
        </p:nvSpPr>
        <p:spPr bwMode="auto">
          <a:xfrm>
            <a:off x="80724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9" name="Elipse 578"/>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0" name="Elipse 579"/>
          <p:cNvSpPr/>
          <p:nvPr/>
        </p:nvSpPr>
        <p:spPr bwMode="auto">
          <a:xfrm>
            <a:off x="7072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1" name="Elipse 580"/>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2" name="Elipse 581"/>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3" name="Elipse 582"/>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4" name="Elipse 583"/>
          <p:cNvSpPr/>
          <p:nvPr/>
        </p:nvSpPr>
        <p:spPr bwMode="auto">
          <a:xfrm>
            <a:off x="7643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5" name="Elipse 584"/>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6" name="Elipse 585"/>
          <p:cNvSpPr/>
          <p:nvPr/>
        </p:nvSpPr>
        <p:spPr bwMode="auto">
          <a:xfrm>
            <a:off x="82867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7" name="Elipse 586"/>
          <p:cNvSpPr/>
          <p:nvPr/>
        </p:nvSpPr>
        <p:spPr bwMode="auto">
          <a:xfrm>
            <a:off x="83581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8" name="Elipse 587"/>
          <p:cNvSpPr/>
          <p:nvPr/>
        </p:nvSpPr>
        <p:spPr bwMode="auto">
          <a:xfrm>
            <a:off x="81438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9" name="Elipse 588"/>
          <p:cNvSpPr/>
          <p:nvPr/>
        </p:nvSpPr>
        <p:spPr bwMode="auto">
          <a:xfrm>
            <a:off x="835818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0" name="Elipse 589"/>
          <p:cNvSpPr/>
          <p:nvPr/>
        </p:nvSpPr>
        <p:spPr bwMode="auto">
          <a:xfrm>
            <a:off x="7500938"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1" name="Elipse 590"/>
          <p:cNvSpPr/>
          <p:nvPr/>
        </p:nvSpPr>
        <p:spPr bwMode="auto">
          <a:xfrm>
            <a:off x="7715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2" name="Elipse 591"/>
          <p:cNvSpPr/>
          <p:nvPr/>
        </p:nvSpPr>
        <p:spPr bwMode="auto">
          <a:xfrm>
            <a:off x="8286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3" name="Elipse 592"/>
          <p:cNvSpPr/>
          <p:nvPr/>
        </p:nvSpPr>
        <p:spPr bwMode="auto">
          <a:xfrm>
            <a:off x="8429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4" name="Elipse 593"/>
          <p:cNvSpPr/>
          <p:nvPr/>
        </p:nvSpPr>
        <p:spPr bwMode="auto">
          <a:xfrm>
            <a:off x="8501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5" name="Elipse 594"/>
          <p:cNvSpPr/>
          <p:nvPr/>
        </p:nvSpPr>
        <p:spPr bwMode="auto">
          <a:xfrm>
            <a:off x="8429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6" name="Elipse 595"/>
          <p:cNvSpPr/>
          <p:nvPr/>
        </p:nvSpPr>
        <p:spPr bwMode="auto">
          <a:xfrm>
            <a:off x="8501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7" name="Elipse 596"/>
          <p:cNvSpPr/>
          <p:nvPr/>
        </p:nvSpPr>
        <p:spPr bwMode="auto">
          <a:xfrm>
            <a:off x="8572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8" name="Elipse 597"/>
          <p:cNvSpPr/>
          <p:nvPr/>
        </p:nvSpPr>
        <p:spPr bwMode="auto">
          <a:xfrm>
            <a:off x="8643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9" name="Elipse 598"/>
          <p:cNvSpPr/>
          <p:nvPr/>
        </p:nvSpPr>
        <p:spPr bwMode="auto">
          <a:xfrm>
            <a:off x="8643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0" name="Elipse 599"/>
          <p:cNvSpPr/>
          <p:nvPr/>
        </p:nvSpPr>
        <p:spPr bwMode="auto">
          <a:xfrm>
            <a:off x="8501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1" name="Elipse 600"/>
          <p:cNvSpPr/>
          <p:nvPr/>
        </p:nvSpPr>
        <p:spPr bwMode="auto">
          <a:xfrm>
            <a:off x="8715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2" name="Elipse 601"/>
          <p:cNvSpPr/>
          <p:nvPr/>
        </p:nvSpPr>
        <p:spPr bwMode="auto">
          <a:xfrm>
            <a:off x="8572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3" name="Elipse 602"/>
          <p:cNvSpPr/>
          <p:nvPr/>
        </p:nvSpPr>
        <p:spPr bwMode="auto">
          <a:xfrm>
            <a:off x="8143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4" name="Elipse 603"/>
          <p:cNvSpPr/>
          <p:nvPr/>
        </p:nvSpPr>
        <p:spPr bwMode="auto">
          <a:xfrm>
            <a:off x="8286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5" name="Elipse 604"/>
          <p:cNvSpPr/>
          <p:nvPr/>
        </p:nvSpPr>
        <p:spPr bwMode="auto">
          <a:xfrm>
            <a:off x="8429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6" name="Elipse 605"/>
          <p:cNvSpPr/>
          <p:nvPr/>
        </p:nvSpPr>
        <p:spPr bwMode="auto">
          <a:xfrm>
            <a:off x="8286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7" name="Elipse 606"/>
          <p:cNvSpPr/>
          <p:nvPr/>
        </p:nvSpPr>
        <p:spPr bwMode="auto">
          <a:xfrm>
            <a:off x="885825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8" name="Elipse 607"/>
          <p:cNvSpPr/>
          <p:nvPr/>
        </p:nvSpPr>
        <p:spPr bwMode="auto">
          <a:xfrm>
            <a:off x="8786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9" name="Elipse 608"/>
          <p:cNvSpPr/>
          <p:nvPr/>
        </p:nvSpPr>
        <p:spPr bwMode="auto">
          <a:xfrm>
            <a:off x="84296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0" name="Elipse 609"/>
          <p:cNvSpPr/>
          <p:nvPr/>
        </p:nvSpPr>
        <p:spPr bwMode="auto">
          <a:xfrm>
            <a:off x="8501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1" name="Elipse 610"/>
          <p:cNvSpPr/>
          <p:nvPr/>
        </p:nvSpPr>
        <p:spPr bwMode="auto">
          <a:xfrm>
            <a:off x="82867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2" name="Elipse 611"/>
          <p:cNvSpPr/>
          <p:nvPr/>
        </p:nvSpPr>
        <p:spPr bwMode="auto">
          <a:xfrm>
            <a:off x="850106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3" name="Elipse 612"/>
          <p:cNvSpPr/>
          <p:nvPr/>
        </p:nvSpPr>
        <p:spPr bwMode="auto">
          <a:xfrm>
            <a:off x="76438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4" name="Elipse 613"/>
          <p:cNvSpPr/>
          <p:nvPr/>
        </p:nvSpPr>
        <p:spPr bwMode="auto">
          <a:xfrm>
            <a:off x="8215313"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5" name="Elipse 614"/>
          <p:cNvSpPr/>
          <p:nvPr/>
        </p:nvSpPr>
        <p:spPr bwMode="auto">
          <a:xfrm>
            <a:off x="84296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6" name="Elipse 615"/>
          <p:cNvSpPr/>
          <p:nvPr/>
        </p:nvSpPr>
        <p:spPr bwMode="auto">
          <a:xfrm>
            <a:off x="8572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7" name="Elipse 616"/>
          <p:cNvSpPr/>
          <p:nvPr/>
        </p:nvSpPr>
        <p:spPr bwMode="auto">
          <a:xfrm>
            <a:off x="8643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8" name="Elipse 617"/>
          <p:cNvSpPr/>
          <p:nvPr/>
        </p:nvSpPr>
        <p:spPr bwMode="auto">
          <a:xfrm>
            <a:off x="85725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9" name="Elipse 618"/>
          <p:cNvSpPr/>
          <p:nvPr/>
        </p:nvSpPr>
        <p:spPr bwMode="auto">
          <a:xfrm>
            <a:off x="86439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0" name="Elipse 619"/>
          <p:cNvSpPr/>
          <p:nvPr/>
        </p:nvSpPr>
        <p:spPr bwMode="auto">
          <a:xfrm>
            <a:off x="8715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1" name="Elipse 620"/>
          <p:cNvSpPr/>
          <p:nvPr/>
        </p:nvSpPr>
        <p:spPr bwMode="auto">
          <a:xfrm>
            <a:off x="8786813"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2" name="Elipse 621"/>
          <p:cNvSpPr/>
          <p:nvPr/>
        </p:nvSpPr>
        <p:spPr bwMode="auto">
          <a:xfrm>
            <a:off x="778668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3" name="Elipse 622"/>
          <p:cNvSpPr/>
          <p:nvPr/>
        </p:nvSpPr>
        <p:spPr bwMode="auto">
          <a:xfrm>
            <a:off x="82867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4" name="Elipse 623"/>
          <p:cNvSpPr/>
          <p:nvPr/>
        </p:nvSpPr>
        <p:spPr bwMode="auto">
          <a:xfrm>
            <a:off x="8858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5" name="Elipse 624"/>
          <p:cNvSpPr/>
          <p:nvPr/>
        </p:nvSpPr>
        <p:spPr bwMode="auto">
          <a:xfrm>
            <a:off x="87153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6" name="Elipse 625"/>
          <p:cNvSpPr/>
          <p:nvPr/>
        </p:nvSpPr>
        <p:spPr bwMode="auto">
          <a:xfrm>
            <a:off x="87868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7" name="Elipse 626"/>
          <p:cNvSpPr/>
          <p:nvPr/>
        </p:nvSpPr>
        <p:spPr bwMode="auto">
          <a:xfrm>
            <a:off x="8715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8" name="Elipse 627"/>
          <p:cNvSpPr/>
          <p:nvPr/>
        </p:nvSpPr>
        <p:spPr bwMode="auto">
          <a:xfrm>
            <a:off x="8572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9" name="Elipse 628"/>
          <p:cNvSpPr/>
          <p:nvPr/>
        </p:nvSpPr>
        <p:spPr bwMode="auto">
          <a:xfrm>
            <a:off x="7643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0" name="Elipse 629"/>
          <p:cNvSpPr/>
          <p:nvPr/>
        </p:nvSpPr>
        <p:spPr bwMode="auto">
          <a:xfrm>
            <a:off x="885825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1" name="Elipse 630"/>
          <p:cNvSpPr/>
          <p:nvPr/>
        </p:nvSpPr>
        <p:spPr bwMode="auto">
          <a:xfrm>
            <a:off x="8786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2" name="Elipse 631"/>
          <p:cNvSpPr/>
          <p:nvPr/>
        </p:nvSpPr>
        <p:spPr bwMode="auto">
          <a:xfrm>
            <a:off x="8439150" y="44386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3" name="Elipse 632"/>
          <p:cNvSpPr/>
          <p:nvPr/>
        </p:nvSpPr>
        <p:spPr bwMode="auto">
          <a:xfrm>
            <a:off x="8286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4" name="Elipse 633"/>
          <p:cNvSpPr/>
          <p:nvPr/>
        </p:nvSpPr>
        <p:spPr bwMode="auto">
          <a:xfrm>
            <a:off x="8072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5" name="Elipse 634"/>
          <p:cNvSpPr/>
          <p:nvPr/>
        </p:nvSpPr>
        <p:spPr bwMode="auto">
          <a:xfrm>
            <a:off x="8215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6" name="Elipse 635"/>
          <p:cNvSpPr/>
          <p:nvPr/>
        </p:nvSpPr>
        <p:spPr bwMode="auto">
          <a:xfrm>
            <a:off x="79295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7" name="Elipse 636"/>
          <p:cNvSpPr/>
          <p:nvPr/>
        </p:nvSpPr>
        <p:spPr bwMode="auto">
          <a:xfrm>
            <a:off x="7786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8" name="Elipse 637"/>
          <p:cNvSpPr/>
          <p:nvPr/>
        </p:nvSpPr>
        <p:spPr bwMode="auto">
          <a:xfrm>
            <a:off x="75009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9" name="Elipse 638"/>
          <p:cNvSpPr/>
          <p:nvPr/>
        </p:nvSpPr>
        <p:spPr bwMode="auto">
          <a:xfrm>
            <a:off x="7643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0" name="Elipse 639"/>
          <p:cNvSpPr/>
          <p:nvPr/>
        </p:nvSpPr>
        <p:spPr bwMode="auto">
          <a:xfrm>
            <a:off x="7572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1" name="Elipse 640"/>
          <p:cNvSpPr/>
          <p:nvPr/>
        </p:nvSpPr>
        <p:spPr bwMode="auto">
          <a:xfrm>
            <a:off x="7786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2" name="Elipse 641"/>
          <p:cNvSpPr/>
          <p:nvPr/>
        </p:nvSpPr>
        <p:spPr bwMode="auto">
          <a:xfrm>
            <a:off x="8001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3" name="Elipse 642"/>
          <p:cNvSpPr/>
          <p:nvPr/>
        </p:nvSpPr>
        <p:spPr bwMode="auto">
          <a:xfrm>
            <a:off x="7715250"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4" name="Elipse 643"/>
          <p:cNvSpPr/>
          <p:nvPr/>
        </p:nvSpPr>
        <p:spPr bwMode="auto">
          <a:xfrm>
            <a:off x="8001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5" name="Elipse 644"/>
          <p:cNvSpPr/>
          <p:nvPr/>
        </p:nvSpPr>
        <p:spPr bwMode="auto">
          <a:xfrm>
            <a:off x="7858125"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6" name="Elipse 645"/>
          <p:cNvSpPr/>
          <p:nvPr/>
        </p:nvSpPr>
        <p:spPr bwMode="auto">
          <a:xfrm>
            <a:off x="8001000"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7" name="Elipse 646"/>
          <p:cNvSpPr/>
          <p:nvPr/>
        </p:nvSpPr>
        <p:spPr bwMode="auto">
          <a:xfrm>
            <a:off x="7143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8" name="Elipse 647"/>
          <p:cNvSpPr/>
          <p:nvPr/>
        </p:nvSpPr>
        <p:spPr bwMode="auto">
          <a:xfrm>
            <a:off x="8501063"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9" name="Elipse 648"/>
          <p:cNvSpPr/>
          <p:nvPr/>
        </p:nvSpPr>
        <p:spPr bwMode="auto">
          <a:xfrm>
            <a:off x="8072438"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0" name="Elipse 649"/>
          <p:cNvSpPr/>
          <p:nvPr/>
        </p:nvSpPr>
        <p:spPr bwMode="auto">
          <a:xfrm>
            <a:off x="80010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1" name="Elipse 650"/>
          <p:cNvSpPr/>
          <p:nvPr/>
        </p:nvSpPr>
        <p:spPr bwMode="auto">
          <a:xfrm>
            <a:off x="778668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2" name="Elipse 651"/>
          <p:cNvSpPr/>
          <p:nvPr/>
        </p:nvSpPr>
        <p:spPr bwMode="auto">
          <a:xfrm>
            <a:off x="7858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3" name="Elipse 652"/>
          <p:cNvSpPr/>
          <p:nvPr/>
        </p:nvSpPr>
        <p:spPr bwMode="auto">
          <a:xfrm>
            <a:off x="7500938"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4" name="Elipse 653"/>
          <p:cNvSpPr/>
          <p:nvPr/>
        </p:nvSpPr>
        <p:spPr bwMode="auto">
          <a:xfrm>
            <a:off x="7286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5" name="Elipse 654"/>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656" name="Conector de seta reta 655"/>
          <p:cNvCxnSpPr/>
          <p:nvPr/>
        </p:nvCxnSpPr>
        <p:spPr bwMode="auto">
          <a:xfrm rot="16200000" flipV="1">
            <a:off x="5893594" y="4220369"/>
            <a:ext cx="20637" cy="3778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658" name="Elipse 657"/>
          <p:cNvSpPr/>
          <p:nvPr/>
        </p:nvSpPr>
        <p:spPr bwMode="auto">
          <a:xfrm>
            <a:off x="1285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9" name="Elipse 658"/>
          <p:cNvSpPr/>
          <p:nvPr/>
        </p:nvSpPr>
        <p:spPr bwMode="auto">
          <a:xfrm>
            <a:off x="1357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0" name="Elipse 659"/>
          <p:cNvSpPr/>
          <p:nvPr/>
        </p:nvSpPr>
        <p:spPr bwMode="auto">
          <a:xfrm>
            <a:off x="11430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1" name="Elipse 660"/>
          <p:cNvSpPr/>
          <p:nvPr/>
        </p:nvSpPr>
        <p:spPr bwMode="auto">
          <a:xfrm>
            <a:off x="1357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2" name="Elipse 661"/>
          <p:cNvSpPr/>
          <p:nvPr/>
        </p:nvSpPr>
        <p:spPr bwMode="auto">
          <a:xfrm>
            <a:off x="11430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3" name="Elipse 662"/>
          <p:cNvSpPr/>
          <p:nvPr/>
        </p:nvSpPr>
        <p:spPr bwMode="auto">
          <a:xfrm>
            <a:off x="1214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4" name="Elipse 663"/>
          <p:cNvSpPr/>
          <p:nvPr/>
        </p:nvSpPr>
        <p:spPr bwMode="auto">
          <a:xfrm>
            <a:off x="1285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5" name="Elipse 664"/>
          <p:cNvSpPr/>
          <p:nvPr/>
        </p:nvSpPr>
        <p:spPr bwMode="auto">
          <a:xfrm>
            <a:off x="1428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6" name="Elipse 665"/>
          <p:cNvSpPr/>
          <p:nvPr/>
        </p:nvSpPr>
        <p:spPr bwMode="auto">
          <a:xfrm>
            <a:off x="1500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7" name="Elipse 666"/>
          <p:cNvSpPr/>
          <p:nvPr/>
        </p:nvSpPr>
        <p:spPr bwMode="auto">
          <a:xfrm>
            <a:off x="1428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8" name="Elipse 667"/>
          <p:cNvSpPr/>
          <p:nvPr/>
        </p:nvSpPr>
        <p:spPr bwMode="auto">
          <a:xfrm>
            <a:off x="1500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9" name="Elipse 668"/>
          <p:cNvSpPr/>
          <p:nvPr/>
        </p:nvSpPr>
        <p:spPr bwMode="auto">
          <a:xfrm>
            <a:off x="2071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0" name="Elipse 669"/>
          <p:cNvSpPr/>
          <p:nvPr/>
        </p:nvSpPr>
        <p:spPr bwMode="auto">
          <a:xfrm>
            <a:off x="1643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1" name="Elipse 670"/>
          <p:cNvSpPr/>
          <p:nvPr/>
        </p:nvSpPr>
        <p:spPr bwMode="auto">
          <a:xfrm>
            <a:off x="1643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2" name="Elipse 671"/>
          <p:cNvSpPr/>
          <p:nvPr/>
        </p:nvSpPr>
        <p:spPr bwMode="auto">
          <a:xfrm>
            <a:off x="1500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3" name="Elipse 672"/>
          <p:cNvSpPr/>
          <p:nvPr/>
        </p:nvSpPr>
        <p:spPr bwMode="auto">
          <a:xfrm>
            <a:off x="1714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4" name="Elipse 673"/>
          <p:cNvSpPr/>
          <p:nvPr/>
        </p:nvSpPr>
        <p:spPr bwMode="auto">
          <a:xfrm>
            <a:off x="1571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5" name="Elipse 674"/>
          <p:cNvSpPr/>
          <p:nvPr/>
        </p:nvSpPr>
        <p:spPr bwMode="auto">
          <a:xfrm>
            <a:off x="11430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6" name="Elipse 675"/>
          <p:cNvSpPr/>
          <p:nvPr/>
        </p:nvSpPr>
        <p:spPr bwMode="auto">
          <a:xfrm>
            <a:off x="12858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7" name="Elipse 676"/>
          <p:cNvSpPr/>
          <p:nvPr/>
        </p:nvSpPr>
        <p:spPr bwMode="auto">
          <a:xfrm>
            <a:off x="1428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8" name="Elipse 677"/>
          <p:cNvSpPr/>
          <p:nvPr/>
        </p:nvSpPr>
        <p:spPr bwMode="auto">
          <a:xfrm>
            <a:off x="1571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9" name="Elipse 678"/>
          <p:cNvSpPr/>
          <p:nvPr/>
        </p:nvSpPr>
        <p:spPr bwMode="auto">
          <a:xfrm>
            <a:off x="1714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0" name="Elipse 679"/>
          <p:cNvSpPr/>
          <p:nvPr/>
        </p:nvSpPr>
        <p:spPr bwMode="auto">
          <a:xfrm>
            <a:off x="1785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1" name="Elipse 680"/>
          <p:cNvSpPr/>
          <p:nvPr/>
        </p:nvSpPr>
        <p:spPr bwMode="auto">
          <a:xfrm>
            <a:off x="1857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2" name="Elipse 681"/>
          <p:cNvSpPr/>
          <p:nvPr/>
        </p:nvSpPr>
        <p:spPr bwMode="auto">
          <a:xfrm>
            <a:off x="19288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3" name="Elipse 682"/>
          <p:cNvSpPr/>
          <p:nvPr/>
        </p:nvSpPr>
        <p:spPr bwMode="auto">
          <a:xfrm>
            <a:off x="1643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4" name="Elipse 683"/>
          <p:cNvSpPr/>
          <p:nvPr/>
        </p:nvSpPr>
        <p:spPr bwMode="auto">
          <a:xfrm>
            <a:off x="1928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5" name="Elipse 684"/>
          <p:cNvSpPr/>
          <p:nvPr/>
        </p:nvSpPr>
        <p:spPr bwMode="auto">
          <a:xfrm>
            <a:off x="2357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6" name="Elipse 685"/>
          <p:cNvSpPr/>
          <p:nvPr/>
        </p:nvSpPr>
        <p:spPr bwMode="auto">
          <a:xfrm>
            <a:off x="1785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7" name="Elipse 686"/>
          <p:cNvSpPr/>
          <p:nvPr/>
        </p:nvSpPr>
        <p:spPr bwMode="auto">
          <a:xfrm>
            <a:off x="1857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8" name="Elipse 687"/>
          <p:cNvSpPr/>
          <p:nvPr/>
        </p:nvSpPr>
        <p:spPr bwMode="auto">
          <a:xfrm>
            <a:off x="2000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9" name="Elipse 688"/>
          <p:cNvSpPr/>
          <p:nvPr/>
        </p:nvSpPr>
        <p:spPr bwMode="auto">
          <a:xfrm>
            <a:off x="2071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0" name="Elipse 689"/>
          <p:cNvSpPr/>
          <p:nvPr/>
        </p:nvSpPr>
        <p:spPr bwMode="auto">
          <a:xfrm>
            <a:off x="2000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1" name="Elipse 690"/>
          <p:cNvSpPr/>
          <p:nvPr/>
        </p:nvSpPr>
        <p:spPr bwMode="auto">
          <a:xfrm>
            <a:off x="2071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2" name="Elipse 691"/>
          <p:cNvSpPr/>
          <p:nvPr/>
        </p:nvSpPr>
        <p:spPr bwMode="auto">
          <a:xfrm>
            <a:off x="2143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3" name="Elipse 692"/>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4" name="Elipse 693"/>
          <p:cNvSpPr/>
          <p:nvPr/>
        </p:nvSpPr>
        <p:spPr bwMode="auto">
          <a:xfrm>
            <a:off x="2214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5" name="Elipse 694"/>
          <p:cNvSpPr/>
          <p:nvPr/>
        </p:nvSpPr>
        <p:spPr bwMode="auto">
          <a:xfrm>
            <a:off x="2071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6" name="Elipse 695"/>
          <p:cNvSpPr/>
          <p:nvPr/>
        </p:nvSpPr>
        <p:spPr bwMode="auto">
          <a:xfrm>
            <a:off x="2286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7" name="Elipse 696"/>
          <p:cNvSpPr/>
          <p:nvPr/>
        </p:nvSpPr>
        <p:spPr bwMode="auto">
          <a:xfrm>
            <a:off x="2143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8" name="Elipse 697"/>
          <p:cNvSpPr/>
          <p:nvPr/>
        </p:nvSpPr>
        <p:spPr bwMode="auto">
          <a:xfrm>
            <a:off x="1928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9" name="Elipse 698"/>
          <p:cNvSpPr/>
          <p:nvPr/>
        </p:nvSpPr>
        <p:spPr bwMode="auto">
          <a:xfrm>
            <a:off x="2643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0" name="Elipse 699"/>
          <p:cNvSpPr/>
          <p:nvPr/>
        </p:nvSpPr>
        <p:spPr bwMode="auto">
          <a:xfrm>
            <a:off x="2000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1" name="Elipse 700"/>
          <p:cNvSpPr/>
          <p:nvPr/>
        </p:nvSpPr>
        <p:spPr bwMode="auto">
          <a:xfrm>
            <a:off x="2143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2" name="Elipse 701"/>
          <p:cNvSpPr/>
          <p:nvPr/>
        </p:nvSpPr>
        <p:spPr bwMode="auto">
          <a:xfrm>
            <a:off x="2286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3" name="Elipse 702"/>
          <p:cNvSpPr/>
          <p:nvPr/>
        </p:nvSpPr>
        <p:spPr bwMode="auto">
          <a:xfrm>
            <a:off x="2357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4" name="Elipse 703"/>
          <p:cNvSpPr/>
          <p:nvPr/>
        </p:nvSpPr>
        <p:spPr bwMode="auto">
          <a:xfrm>
            <a:off x="16430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5" name="Elipse 704"/>
          <p:cNvSpPr/>
          <p:nvPr/>
        </p:nvSpPr>
        <p:spPr bwMode="auto">
          <a:xfrm>
            <a:off x="1714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6" name="Elipse 705"/>
          <p:cNvSpPr/>
          <p:nvPr/>
        </p:nvSpPr>
        <p:spPr bwMode="auto">
          <a:xfrm>
            <a:off x="1500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7" name="Elipse 706"/>
          <p:cNvSpPr/>
          <p:nvPr/>
        </p:nvSpPr>
        <p:spPr bwMode="auto">
          <a:xfrm>
            <a:off x="1714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8" name="Elipse 707"/>
          <p:cNvSpPr/>
          <p:nvPr/>
        </p:nvSpPr>
        <p:spPr bwMode="auto">
          <a:xfrm>
            <a:off x="1500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9" name="Elipse 708"/>
          <p:cNvSpPr/>
          <p:nvPr/>
        </p:nvSpPr>
        <p:spPr bwMode="auto">
          <a:xfrm>
            <a:off x="1571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0" name="Elipse 709"/>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1" name="Elipse 710"/>
          <p:cNvSpPr/>
          <p:nvPr/>
        </p:nvSpPr>
        <p:spPr bwMode="auto">
          <a:xfrm>
            <a:off x="17859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2" name="Elipse 711"/>
          <p:cNvSpPr/>
          <p:nvPr/>
        </p:nvSpPr>
        <p:spPr bwMode="auto">
          <a:xfrm>
            <a:off x="1857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3" name="Elipse 712"/>
          <p:cNvSpPr/>
          <p:nvPr/>
        </p:nvSpPr>
        <p:spPr bwMode="auto">
          <a:xfrm>
            <a:off x="1785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4" name="Elipse 713"/>
          <p:cNvSpPr/>
          <p:nvPr/>
        </p:nvSpPr>
        <p:spPr bwMode="auto">
          <a:xfrm>
            <a:off x="1857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5" name="Elipse 714"/>
          <p:cNvSpPr/>
          <p:nvPr/>
        </p:nvSpPr>
        <p:spPr bwMode="auto">
          <a:xfrm>
            <a:off x="1928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6" name="Elipse 715"/>
          <p:cNvSpPr/>
          <p:nvPr/>
        </p:nvSpPr>
        <p:spPr bwMode="auto">
          <a:xfrm>
            <a:off x="2000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7" name="Elipse 716"/>
          <p:cNvSpPr/>
          <p:nvPr/>
        </p:nvSpPr>
        <p:spPr bwMode="auto">
          <a:xfrm>
            <a:off x="2000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8" name="Elipse 717"/>
          <p:cNvSpPr/>
          <p:nvPr/>
        </p:nvSpPr>
        <p:spPr bwMode="auto">
          <a:xfrm>
            <a:off x="2286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9" name="Elipse 718"/>
          <p:cNvSpPr/>
          <p:nvPr/>
        </p:nvSpPr>
        <p:spPr bwMode="auto">
          <a:xfrm>
            <a:off x="2071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0" name="Elipse 719"/>
          <p:cNvSpPr/>
          <p:nvPr/>
        </p:nvSpPr>
        <p:spPr bwMode="auto">
          <a:xfrm>
            <a:off x="1928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1" name="Elipse 720"/>
          <p:cNvSpPr/>
          <p:nvPr/>
        </p:nvSpPr>
        <p:spPr bwMode="auto">
          <a:xfrm>
            <a:off x="1500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2" name="Elipse 721"/>
          <p:cNvSpPr/>
          <p:nvPr/>
        </p:nvSpPr>
        <p:spPr bwMode="auto">
          <a:xfrm>
            <a:off x="1643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3" name="Elipse 722"/>
          <p:cNvSpPr/>
          <p:nvPr/>
        </p:nvSpPr>
        <p:spPr bwMode="auto">
          <a:xfrm>
            <a:off x="1785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4" name="Elipse 723"/>
          <p:cNvSpPr/>
          <p:nvPr/>
        </p:nvSpPr>
        <p:spPr bwMode="auto">
          <a:xfrm>
            <a:off x="1571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5" name="Elipse 724"/>
          <p:cNvSpPr/>
          <p:nvPr/>
        </p:nvSpPr>
        <p:spPr bwMode="auto">
          <a:xfrm>
            <a:off x="2071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6" name="Elipse 725"/>
          <p:cNvSpPr/>
          <p:nvPr/>
        </p:nvSpPr>
        <p:spPr bwMode="auto">
          <a:xfrm>
            <a:off x="2143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7" name="Elipse 726"/>
          <p:cNvSpPr/>
          <p:nvPr/>
        </p:nvSpPr>
        <p:spPr bwMode="auto">
          <a:xfrm>
            <a:off x="1143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8" name="Elipse 727"/>
          <p:cNvSpPr/>
          <p:nvPr/>
        </p:nvSpPr>
        <p:spPr bwMode="auto">
          <a:xfrm>
            <a:off x="1214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9" name="Elipse 728"/>
          <p:cNvSpPr/>
          <p:nvPr/>
        </p:nvSpPr>
        <p:spPr bwMode="auto">
          <a:xfrm>
            <a:off x="1143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0" name="Elipse 729"/>
          <p:cNvSpPr/>
          <p:nvPr/>
        </p:nvSpPr>
        <p:spPr bwMode="auto">
          <a:xfrm>
            <a:off x="1000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1" name="Elipse 730"/>
          <p:cNvSpPr/>
          <p:nvPr/>
        </p:nvSpPr>
        <p:spPr bwMode="auto">
          <a:xfrm>
            <a:off x="1000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2" name="Elipse 731"/>
          <p:cNvSpPr/>
          <p:nvPr/>
        </p:nvSpPr>
        <p:spPr bwMode="auto">
          <a:xfrm>
            <a:off x="2500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3" name="Elipse 732"/>
          <p:cNvSpPr/>
          <p:nvPr/>
        </p:nvSpPr>
        <p:spPr bwMode="auto">
          <a:xfrm>
            <a:off x="1143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4" name="Elipse 733"/>
          <p:cNvSpPr/>
          <p:nvPr/>
        </p:nvSpPr>
        <p:spPr bwMode="auto">
          <a:xfrm>
            <a:off x="1285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5" name="Elipse 734"/>
          <p:cNvSpPr/>
          <p:nvPr/>
        </p:nvSpPr>
        <p:spPr bwMode="auto">
          <a:xfrm>
            <a:off x="1357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6" name="Elipse 735"/>
          <p:cNvSpPr/>
          <p:nvPr/>
        </p:nvSpPr>
        <p:spPr bwMode="auto">
          <a:xfrm>
            <a:off x="1285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7" name="Elipse 736"/>
          <p:cNvSpPr/>
          <p:nvPr/>
        </p:nvSpPr>
        <p:spPr bwMode="auto">
          <a:xfrm>
            <a:off x="100012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8" name="Elipse 737"/>
          <p:cNvSpPr/>
          <p:nvPr/>
        </p:nvSpPr>
        <p:spPr bwMode="auto">
          <a:xfrm>
            <a:off x="1428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9" name="Elipse 738"/>
          <p:cNvSpPr/>
          <p:nvPr/>
        </p:nvSpPr>
        <p:spPr bwMode="auto">
          <a:xfrm>
            <a:off x="1857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0" name="Elipse 739"/>
          <p:cNvSpPr/>
          <p:nvPr/>
        </p:nvSpPr>
        <p:spPr bwMode="auto">
          <a:xfrm>
            <a:off x="1357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1" name="Elipse 740"/>
          <p:cNvSpPr/>
          <p:nvPr/>
        </p:nvSpPr>
        <p:spPr bwMode="auto">
          <a:xfrm>
            <a:off x="1000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2" name="Elipse 741"/>
          <p:cNvSpPr/>
          <p:nvPr/>
        </p:nvSpPr>
        <p:spPr bwMode="auto">
          <a:xfrm>
            <a:off x="2000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3" name="Elipse 742"/>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4" name="Elipse 743"/>
          <p:cNvSpPr/>
          <p:nvPr/>
        </p:nvSpPr>
        <p:spPr bwMode="auto">
          <a:xfrm>
            <a:off x="1000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5" name="Elipse 744"/>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6" name="Elipse 745"/>
          <p:cNvSpPr/>
          <p:nvPr/>
        </p:nvSpPr>
        <p:spPr bwMode="auto">
          <a:xfrm>
            <a:off x="1285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7" name="Elipse 746"/>
          <p:cNvSpPr/>
          <p:nvPr/>
        </p:nvSpPr>
        <p:spPr bwMode="auto">
          <a:xfrm>
            <a:off x="1428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8" name="Elipse 747"/>
          <p:cNvSpPr/>
          <p:nvPr/>
        </p:nvSpPr>
        <p:spPr bwMode="auto">
          <a:xfrm>
            <a:off x="1571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9" name="Elipse 748"/>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0" name="Elipse 749"/>
          <p:cNvSpPr/>
          <p:nvPr/>
        </p:nvSpPr>
        <p:spPr bwMode="auto">
          <a:xfrm>
            <a:off x="2214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1" name="Elipse 750"/>
          <p:cNvSpPr/>
          <p:nvPr/>
        </p:nvSpPr>
        <p:spPr bwMode="auto">
          <a:xfrm>
            <a:off x="2286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2" name="Elipse 751"/>
          <p:cNvSpPr/>
          <p:nvPr/>
        </p:nvSpPr>
        <p:spPr bwMode="auto">
          <a:xfrm>
            <a:off x="2071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3" name="Elipse 752"/>
          <p:cNvSpPr/>
          <p:nvPr/>
        </p:nvSpPr>
        <p:spPr bwMode="auto">
          <a:xfrm>
            <a:off x="22860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4" name="Elipse 753"/>
          <p:cNvSpPr/>
          <p:nvPr/>
        </p:nvSpPr>
        <p:spPr bwMode="auto">
          <a:xfrm>
            <a:off x="1428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5" name="Elipse 754"/>
          <p:cNvSpPr/>
          <p:nvPr/>
        </p:nvSpPr>
        <p:spPr bwMode="auto">
          <a:xfrm>
            <a:off x="1643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6" name="Elipse 755"/>
          <p:cNvSpPr/>
          <p:nvPr/>
        </p:nvSpPr>
        <p:spPr bwMode="auto">
          <a:xfrm>
            <a:off x="22145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7" name="Elipse 756"/>
          <p:cNvSpPr/>
          <p:nvPr/>
        </p:nvSpPr>
        <p:spPr bwMode="auto">
          <a:xfrm>
            <a:off x="2357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8" name="Elipse 757"/>
          <p:cNvSpPr/>
          <p:nvPr/>
        </p:nvSpPr>
        <p:spPr bwMode="auto">
          <a:xfrm>
            <a:off x="2428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9" name="Elipse 758"/>
          <p:cNvSpPr/>
          <p:nvPr/>
        </p:nvSpPr>
        <p:spPr bwMode="auto">
          <a:xfrm>
            <a:off x="2357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0" name="Elipse 759"/>
          <p:cNvSpPr/>
          <p:nvPr/>
        </p:nvSpPr>
        <p:spPr bwMode="auto">
          <a:xfrm>
            <a:off x="2428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1" name="Elipse 760"/>
          <p:cNvSpPr/>
          <p:nvPr/>
        </p:nvSpPr>
        <p:spPr bwMode="auto">
          <a:xfrm>
            <a:off x="2500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2" name="Elipse 761"/>
          <p:cNvSpPr/>
          <p:nvPr/>
        </p:nvSpPr>
        <p:spPr bwMode="auto">
          <a:xfrm>
            <a:off x="2571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3" name="Elipse 762"/>
          <p:cNvSpPr/>
          <p:nvPr/>
        </p:nvSpPr>
        <p:spPr bwMode="auto">
          <a:xfrm>
            <a:off x="2571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4" name="Elipse 763"/>
          <p:cNvSpPr/>
          <p:nvPr/>
        </p:nvSpPr>
        <p:spPr bwMode="auto">
          <a:xfrm>
            <a:off x="2428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5" name="Elipse 764"/>
          <p:cNvSpPr/>
          <p:nvPr/>
        </p:nvSpPr>
        <p:spPr bwMode="auto">
          <a:xfrm>
            <a:off x="2643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6" name="Elipse 765"/>
          <p:cNvSpPr/>
          <p:nvPr/>
        </p:nvSpPr>
        <p:spPr bwMode="auto">
          <a:xfrm>
            <a:off x="2500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7" name="Elipse 766"/>
          <p:cNvSpPr/>
          <p:nvPr/>
        </p:nvSpPr>
        <p:spPr bwMode="auto">
          <a:xfrm>
            <a:off x="20716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8" name="Elipse 767"/>
          <p:cNvSpPr/>
          <p:nvPr/>
        </p:nvSpPr>
        <p:spPr bwMode="auto">
          <a:xfrm>
            <a:off x="2214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9" name="Elipse 768"/>
          <p:cNvSpPr/>
          <p:nvPr/>
        </p:nvSpPr>
        <p:spPr bwMode="auto">
          <a:xfrm>
            <a:off x="23574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0" name="Elipse 769"/>
          <p:cNvSpPr/>
          <p:nvPr/>
        </p:nvSpPr>
        <p:spPr bwMode="auto">
          <a:xfrm>
            <a:off x="2214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1" name="Elipse 770"/>
          <p:cNvSpPr/>
          <p:nvPr/>
        </p:nvSpPr>
        <p:spPr bwMode="auto">
          <a:xfrm>
            <a:off x="2786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2" name="Elipse 771"/>
          <p:cNvSpPr/>
          <p:nvPr/>
        </p:nvSpPr>
        <p:spPr bwMode="auto">
          <a:xfrm>
            <a:off x="2714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3" name="Elipse 772"/>
          <p:cNvSpPr/>
          <p:nvPr/>
        </p:nvSpPr>
        <p:spPr bwMode="auto">
          <a:xfrm>
            <a:off x="235743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4" name="Elipse 773"/>
          <p:cNvSpPr/>
          <p:nvPr/>
        </p:nvSpPr>
        <p:spPr bwMode="auto">
          <a:xfrm>
            <a:off x="2428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5" name="Elipse 774"/>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6" name="Elipse 775"/>
          <p:cNvSpPr/>
          <p:nvPr/>
        </p:nvSpPr>
        <p:spPr bwMode="auto">
          <a:xfrm>
            <a:off x="2428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7" name="Elipse 776"/>
          <p:cNvSpPr/>
          <p:nvPr/>
        </p:nvSpPr>
        <p:spPr bwMode="auto">
          <a:xfrm>
            <a:off x="1571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8" name="Elipse 777"/>
          <p:cNvSpPr/>
          <p:nvPr/>
        </p:nvSpPr>
        <p:spPr bwMode="auto">
          <a:xfrm>
            <a:off x="21431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9" name="Elipse 778"/>
          <p:cNvSpPr/>
          <p:nvPr/>
        </p:nvSpPr>
        <p:spPr bwMode="auto">
          <a:xfrm>
            <a:off x="235743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0" name="Elipse 779"/>
          <p:cNvSpPr/>
          <p:nvPr/>
        </p:nvSpPr>
        <p:spPr bwMode="auto">
          <a:xfrm>
            <a:off x="2500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1" name="Elipse 780"/>
          <p:cNvSpPr/>
          <p:nvPr/>
        </p:nvSpPr>
        <p:spPr bwMode="auto">
          <a:xfrm>
            <a:off x="2571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2" name="Elipse 781"/>
          <p:cNvSpPr/>
          <p:nvPr/>
        </p:nvSpPr>
        <p:spPr bwMode="auto">
          <a:xfrm>
            <a:off x="2500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3" name="Elipse 782"/>
          <p:cNvSpPr/>
          <p:nvPr/>
        </p:nvSpPr>
        <p:spPr bwMode="auto">
          <a:xfrm>
            <a:off x="2571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4" name="Elipse 783"/>
          <p:cNvSpPr/>
          <p:nvPr/>
        </p:nvSpPr>
        <p:spPr bwMode="auto">
          <a:xfrm>
            <a:off x="2643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5" name="Elipse 784"/>
          <p:cNvSpPr/>
          <p:nvPr/>
        </p:nvSpPr>
        <p:spPr bwMode="auto">
          <a:xfrm>
            <a:off x="2714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6" name="Elipse 785"/>
          <p:cNvSpPr/>
          <p:nvPr/>
        </p:nvSpPr>
        <p:spPr bwMode="auto">
          <a:xfrm>
            <a:off x="1714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7" name="Elipse 786"/>
          <p:cNvSpPr/>
          <p:nvPr/>
        </p:nvSpPr>
        <p:spPr bwMode="auto">
          <a:xfrm>
            <a:off x="22145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8" name="Elipse 787"/>
          <p:cNvSpPr/>
          <p:nvPr/>
        </p:nvSpPr>
        <p:spPr bwMode="auto">
          <a:xfrm>
            <a:off x="2786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9" name="Elipse 788"/>
          <p:cNvSpPr/>
          <p:nvPr/>
        </p:nvSpPr>
        <p:spPr bwMode="auto">
          <a:xfrm>
            <a:off x="2643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0" name="Elipse 789"/>
          <p:cNvSpPr/>
          <p:nvPr/>
        </p:nvSpPr>
        <p:spPr bwMode="auto">
          <a:xfrm>
            <a:off x="2714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1" name="Elipse 790"/>
          <p:cNvSpPr/>
          <p:nvPr/>
        </p:nvSpPr>
        <p:spPr bwMode="auto">
          <a:xfrm>
            <a:off x="2643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2" name="Elipse 791"/>
          <p:cNvSpPr/>
          <p:nvPr/>
        </p:nvSpPr>
        <p:spPr bwMode="auto">
          <a:xfrm>
            <a:off x="2500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3" name="Elipse 792"/>
          <p:cNvSpPr/>
          <p:nvPr/>
        </p:nvSpPr>
        <p:spPr bwMode="auto">
          <a:xfrm>
            <a:off x="1571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4" name="Elipse 793"/>
          <p:cNvSpPr/>
          <p:nvPr/>
        </p:nvSpPr>
        <p:spPr bwMode="auto">
          <a:xfrm>
            <a:off x="2786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5" name="Elipse 794"/>
          <p:cNvSpPr/>
          <p:nvPr/>
        </p:nvSpPr>
        <p:spPr bwMode="auto">
          <a:xfrm>
            <a:off x="2714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6" name="Elipse 795"/>
          <p:cNvSpPr/>
          <p:nvPr/>
        </p:nvSpPr>
        <p:spPr bwMode="auto">
          <a:xfrm>
            <a:off x="2366963"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7" name="Elipse 796"/>
          <p:cNvSpPr/>
          <p:nvPr/>
        </p:nvSpPr>
        <p:spPr bwMode="auto">
          <a:xfrm>
            <a:off x="22145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8" name="Elipse 797"/>
          <p:cNvSpPr/>
          <p:nvPr/>
        </p:nvSpPr>
        <p:spPr bwMode="auto">
          <a:xfrm>
            <a:off x="2000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9" name="Elipse 798"/>
          <p:cNvSpPr/>
          <p:nvPr/>
        </p:nvSpPr>
        <p:spPr bwMode="auto">
          <a:xfrm>
            <a:off x="2143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0" name="Elipse 799"/>
          <p:cNvSpPr/>
          <p:nvPr/>
        </p:nvSpPr>
        <p:spPr bwMode="auto">
          <a:xfrm>
            <a:off x="1857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1" name="Elipse 800"/>
          <p:cNvSpPr/>
          <p:nvPr/>
        </p:nvSpPr>
        <p:spPr bwMode="auto">
          <a:xfrm>
            <a:off x="1714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2" name="Elipse 801"/>
          <p:cNvSpPr/>
          <p:nvPr/>
        </p:nvSpPr>
        <p:spPr bwMode="auto">
          <a:xfrm>
            <a:off x="1428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3" name="Elipse 802"/>
          <p:cNvSpPr/>
          <p:nvPr/>
        </p:nvSpPr>
        <p:spPr bwMode="auto">
          <a:xfrm>
            <a:off x="1571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4" name="Elipse 803"/>
          <p:cNvSpPr/>
          <p:nvPr/>
        </p:nvSpPr>
        <p:spPr bwMode="auto">
          <a:xfrm>
            <a:off x="1500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5" name="Elipse 804"/>
          <p:cNvSpPr/>
          <p:nvPr/>
        </p:nvSpPr>
        <p:spPr bwMode="auto">
          <a:xfrm>
            <a:off x="1714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6" name="Elipse 805"/>
          <p:cNvSpPr/>
          <p:nvPr/>
        </p:nvSpPr>
        <p:spPr bwMode="auto">
          <a:xfrm>
            <a:off x="1928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7" name="Elipse 806"/>
          <p:cNvSpPr/>
          <p:nvPr/>
        </p:nvSpPr>
        <p:spPr bwMode="auto">
          <a:xfrm>
            <a:off x="1643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8" name="Elipse 807"/>
          <p:cNvSpPr/>
          <p:nvPr/>
        </p:nvSpPr>
        <p:spPr bwMode="auto">
          <a:xfrm>
            <a:off x="1928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9" name="Elipse 808"/>
          <p:cNvSpPr/>
          <p:nvPr/>
        </p:nvSpPr>
        <p:spPr bwMode="auto">
          <a:xfrm>
            <a:off x="1785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0" name="Elipse 809"/>
          <p:cNvSpPr/>
          <p:nvPr/>
        </p:nvSpPr>
        <p:spPr bwMode="auto">
          <a:xfrm>
            <a:off x="1928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1" name="Elipse 810"/>
          <p:cNvSpPr/>
          <p:nvPr/>
        </p:nvSpPr>
        <p:spPr bwMode="auto">
          <a:xfrm>
            <a:off x="1071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2" name="Elipse 811"/>
          <p:cNvSpPr/>
          <p:nvPr/>
        </p:nvSpPr>
        <p:spPr bwMode="auto">
          <a:xfrm>
            <a:off x="2428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3" name="Elipse 812"/>
          <p:cNvSpPr/>
          <p:nvPr/>
        </p:nvSpPr>
        <p:spPr bwMode="auto">
          <a:xfrm>
            <a:off x="2000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4" name="Elipse 813"/>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5" name="Elipse 814"/>
          <p:cNvSpPr/>
          <p:nvPr/>
        </p:nvSpPr>
        <p:spPr bwMode="auto">
          <a:xfrm>
            <a:off x="1214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6" name="Elipse 815"/>
          <p:cNvSpPr/>
          <p:nvPr/>
        </p:nvSpPr>
        <p:spPr bwMode="auto">
          <a:xfrm>
            <a:off x="1285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7" name="Elipse 816"/>
          <p:cNvSpPr/>
          <p:nvPr/>
        </p:nvSpPr>
        <p:spPr bwMode="auto">
          <a:xfrm>
            <a:off x="1357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8" name="Elipse 817"/>
          <p:cNvSpPr/>
          <p:nvPr/>
        </p:nvSpPr>
        <p:spPr bwMode="auto">
          <a:xfrm>
            <a:off x="1214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9" name="Elipse 818"/>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820" name="Conector de seta reta 819"/>
          <p:cNvCxnSpPr/>
          <p:nvPr/>
        </p:nvCxnSpPr>
        <p:spPr bwMode="auto">
          <a:xfrm rot="10800000">
            <a:off x="3000375" y="4429125"/>
            <a:ext cx="673100" cy="1111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984" name="Elipse 983"/>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5" name="Elipse 984"/>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6" name="Elipse 985"/>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7" name="Elipse 986"/>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8" name="Elipse 987"/>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9" name="Elipse 988"/>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0" name="Elipse 989"/>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1" name="Elipse 990"/>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2" name="Elipse 991"/>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3" name="Elipse 992"/>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4" name="Elipse 993"/>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5" name="Elipse 994"/>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6" name="Elipse 995"/>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7" name="Elipse 996"/>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8" name="Elipse 997"/>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9" name="Elipse 998"/>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0" name="Elipse 999"/>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1" name="Elipse 1000"/>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2" name="Elipse 1001"/>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3" name="Elipse 1002"/>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4" name="Elipse 1003"/>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5" name="Elipse 1004"/>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6" name="Elipse 1005"/>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7" name="Elipse 1006"/>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8" name="Elipse 1007"/>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9" name="Elipse 1008"/>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0" name="Elipse 1009"/>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1" name="Elipse 1010"/>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2" name="Elipse 1011"/>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3" name="Elipse 1012"/>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4" name="Elipse 1013"/>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5" name="Elipse 1014"/>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6" name="Elipse 1015"/>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7" name="Elipse 1016"/>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8" name="Elipse 1017"/>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9" name="Elipse 101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0" name="Elipse 1019"/>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1" name="Elipse 1020"/>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2" name="Elipse 1021"/>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3" name="Elipse 1022"/>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4" name="Elipse 1023"/>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5" name="Elipse 1024"/>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6" name="Elipse 1025"/>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7" name="Elipse 1026"/>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8" name="Elipse 1027"/>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9" name="Elipse 1028"/>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0" name="Elipse 1029"/>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1" name="Elipse 1030"/>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2" name="Elipse 1031"/>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3" name="Elipse 1032"/>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4" name="Elipse 1033"/>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5" name="Elipse 1034"/>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6" name="Elipse 1035"/>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7" name="Elipse 1036"/>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8" name="Elipse 1037"/>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9" name="Elipse 1038"/>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0" name="Elipse 1039"/>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1" name="Elipse 1040"/>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2" name="Elipse 1041"/>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3" name="Elipse 1042"/>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4" name="Elipse 1043"/>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5" name="Elipse 1044"/>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6" name="Elipse 1045"/>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7" name="Elipse 1046"/>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8" name="Elipse 1047"/>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9" name="Elipse 1048"/>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0" name="Elipse 1049"/>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1" name="Elipse 1050"/>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2" name="Elipse 1051"/>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3" name="Elipse 1052"/>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4" name="Elipse 1053"/>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5" name="Elipse 1054"/>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6" name="Elipse 1055"/>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7" name="Elipse 1056"/>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8" name="Elipse 1057"/>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9" name="Elipse 1058"/>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0" name="Elipse 1059"/>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1" name="Elipse 1060"/>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2" name="Elipse 1061"/>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3" name="Elipse 1062"/>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4" name="Elipse 1063"/>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5" name="Elipse 1064"/>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6" name="Elipse 1065"/>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7" name="Elipse 1066"/>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8" name="Elipse 1067"/>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9" name="Elipse 1068"/>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0" name="Elipse 1069"/>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1" name="Elipse 1070"/>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2" name="Elipse 1071"/>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3" name="Elipse 1072"/>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4" name="Elipse 1073"/>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5" name="Elipse 1074"/>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6" name="Elipse 1075"/>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7" name="Elipse 1076"/>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8" name="Elipse 1077"/>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9" name="Elipse 1078"/>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0" name="Elipse 1079"/>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1" name="Elipse 1080"/>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2" name="Elipse 1081"/>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3" name="Elipse 1082"/>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4" name="Elipse 1083"/>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5" name="Elipse 1084"/>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6" name="Elipse 1085"/>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7" name="Elipse 1086"/>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8" name="Elipse 1087"/>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9" name="Elipse 1088"/>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0" name="Elipse 1089"/>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1" name="Elipse 1090"/>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2" name="Elipse 1091"/>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3" name="Elipse 1092"/>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4" name="Elipse 1093"/>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5" name="Elipse 1094"/>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6" name="Elipse 1095"/>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7" name="Elipse 1096"/>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8" name="Elipse 1097"/>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9" name="Elipse 1098"/>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0" name="Elipse 1099"/>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1" name="Elipse 1100"/>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2" name="Elipse 1101"/>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3" name="Elipse 1102"/>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4" name="Elipse 1103"/>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5" name="Elipse 1104"/>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6" name="Elipse 1105"/>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7" name="Elipse 1106"/>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8" name="Elipse 1107"/>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9" name="Elipse 1108"/>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0" name="Elipse 1109"/>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1" name="Elipse 1110"/>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2" name="Elipse 1111"/>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3" name="Elipse 1112"/>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4" name="Elipse 1113"/>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5" name="Elipse 1114"/>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6" name="Elipse 1115"/>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7" name="Elipse 1116"/>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8" name="Elipse 1117"/>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9" name="Elipse 1118"/>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0" name="Elipse 1119"/>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1" name="Elipse 1120"/>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2" name="Elipse 1121"/>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3" name="Elipse 1122"/>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4" name="Elipse 1123"/>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5" name="Elipse 1124"/>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6" name="Elipse 1125"/>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7" name="Elipse 1126"/>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8" name="Elipse 1127"/>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9" name="Elipse 1128"/>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0" name="Elipse 1129"/>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1" name="Elipse 1130"/>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2" name="Elipse 1131"/>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3" name="Elipse 1132"/>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4" name="Elipse 1133"/>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5" name="Elipse 1134"/>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6" name="Elipse 1135"/>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7" name="Elipse 1136"/>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8" name="Elipse 1137"/>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9" name="Elipse 1138"/>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0" name="Elipse 1139"/>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1" name="Elipse 1140"/>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2" name="Elipse 1141"/>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3" name="Elipse 1142"/>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4" name="Elipse 1143"/>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5" name="Elipse 1144"/>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1" name="Text Box 2052"/>
          <p:cNvSpPr txBox="1">
            <a:spLocks noChangeArrowheads="1"/>
          </p:cNvSpPr>
          <p:nvPr/>
        </p:nvSpPr>
        <p:spPr bwMode="auto">
          <a:xfrm>
            <a:off x="990600" y="1349375"/>
            <a:ext cx="6934200" cy="480060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“Isso feito, mandaram entrar outras tropas no local já murado, e depois outras e outras mais, calculando, por esse processo, o seu número. Feita a contagem, dispuseram-nas por ordem de nações.”</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10.000</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11D6A778-ADE6-443A-8FAB-DC967745DD93}" type="slidenum">
              <a:rPr lang="pt-BR" smtClean="0"/>
              <a:pPr>
                <a:defRPr/>
              </a:pPr>
              <a:t>15</a:t>
            </a:fld>
            <a:endParaRPr lang="pt-BR"/>
          </a:p>
        </p:txBody>
      </p:sp>
      <p:sp>
        <p:nvSpPr>
          <p:cNvPr id="5" name="Text Box 2052"/>
          <p:cNvSpPr txBox="1">
            <a:spLocks noChangeArrowheads="1"/>
          </p:cNvSpPr>
          <p:nvPr/>
        </p:nvSpPr>
        <p:spPr bwMode="auto">
          <a:xfrm>
            <a:off x="990600" y="1349375"/>
            <a:ext cx="6934200"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É quase certo que o primeiro instrumento de cálculo que o homem utilizou foram seus próprios dedos.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2. Primeiros Métodos de Cálculo</a:t>
            </a:r>
          </a:p>
          <a:p>
            <a:pPr algn="ctr">
              <a:defRPr/>
            </a:pPr>
            <a:endParaRPr lang="pt-BR" sz="1800" b="1" dirty="0">
              <a:effectLst>
                <a:outerShdw blurRad="38100" dist="38100" dir="2700000" algn="tl">
                  <a:srgbClr val="C0C0C0"/>
                </a:outerShdw>
              </a:effectLst>
              <a:latin typeface="Verdana" pitchFamily="34" charset="0"/>
            </a:endParaRPr>
          </a:p>
        </p:txBody>
      </p:sp>
      <p:pic>
        <p:nvPicPr>
          <p:cNvPr id="16390" name="Picture 7"/>
          <p:cNvPicPr>
            <a:picLocks noChangeAspect="1" noChangeArrowheads="1"/>
          </p:cNvPicPr>
          <p:nvPr/>
        </p:nvPicPr>
        <p:blipFill>
          <a:blip r:embed="rId2" cstate="print"/>
          <a:srcRect/>
          <a:stretch>
            <a:fillRect/>
          </a:stretch>
        </p:blipFill>
        <p:spPr bwMode="auto">
          <a:xfrm>
            <a:off x="3071813" y="2384425"/>
            <a:ext cx="2989262" cy="31162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A83E6C8-E1F8-4113-9F88-1A0F839C5C9D}" type="slidenum">
              <a:rPr lang="pt-BR" smtClean="0"/>
              <a:pPr>
                <a:defRPr/>
              </a:pPr>
              <a:t>16</a:t>
            </a:fld>
            <a:endParaRPr lang="pt-BR"/>
          </a:p>
        </p:txBody>
      </p:sp>
      <p:sp>
        <p:nvSpPr>
          <p:cNvPr id="5" name="Text Box 2052"/>
          <p:cNvSpPr txBox="1">
            <a:spLocks noChangeArrowheads="1"/>
          </p:cNvSpPr>
          <p:nvPr/>
        </p:nvSpPr>
        <p:spPr bwMode="auto">
          <a:xfrm>
            <a:off x="990600" y="1349375"/>
            <a:ext cx="6934200"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Ábaco: instrumento construído de contas móveis em eixos, representando dígitos de um número.</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0726" name="Picture 8"/>
          <p:cNvPicPr>
            <a:picLocks noChangeAspect="1" noChangeArrowheads="1"/>
          </p:cNvPicPr>
          <p:nvPr/>
        </p:nvPicPr>
        <p:blipFill>
          <a:blip r:embed="rId2" cstate="print"/>
          <a:srcRect/>
          <a:stretch>
            <a:fillRect/>
          </a:stretch>
        </p:blipFill>
        <p:spPr bwMode="auto">
          <a:xfrm>
            <a:off x="1143000" y="2857500"/>
            <a:ext cx="3141663" cy="2174875"/>
          </a:xfrm>
          <a:prstGeom prst="rect">
            <a:avLst/>
          </a:prstGeom>
          <a:noFill/>
          <a:ln w="57150">
            <a:noFill/>
            <a:miter lim="800000"/>
            <a:headEnd/>
            <a:tailEnd/>
          </a:ln>
        </p:spPr>
      </p:pic>
      <p:sp>
        <p:nvSpPr>
          <p:cNvPr id="30727" name="Text Box 10"/>
          <p:cNvSpPr txBox="1">
            <a:spLocks noChangeArrowheads="1"/>
          </p:cNvSpPr>
          <p:nvPr/>
        </p:nvSpPr>
        <p:spPr bwMode="auto">
          <a:xfrm>
            <a:off x="4500563" y="3046413"/>
            <a:ext cx="3932237" cy="1668462"/>
          </a:xfrm>
          <a:prstGeom prst="rect">
            <a:avLst/>
          </a:prstGeom>
          <a:solidFill>
            <a:schemeClr val="bg1"/>
          </a:solidFill>
          <a:ln w="19050">
            <a:solidFill>
              <a:schemeClr val="tx1"/>
            </a:solidFill>
            <a:miter lim="800000"/>
            <a:headEnd/>
            <a:tailEnd/>
          </a:ln>
        </p:spPr>
        <p:txBody>
          <a:bodyPr>
            <a:spAutoFit/>
          </a:bodyPr>
          <a:lstStyle/>
          <a:p>
            <a:pPr algn="just">
              <a:spcBef>
                <a:spcPct val="20000"/>
              </a:spcBef>
              <a:buClr>
                <a:schemeClr val="accent2"/>
              </a:buClr>
              <a:buFont typeface="Wingdings" pitchFamily="2" charset="2"/>
              <a:buNone/>
            </a:pPr>
            <a:r>
              <a:rPr kumimoji="1" lang="pt-BR" sz="1600">
                <a:latin typeface="Arial" charset="0"/>
                <a:cs typeface="Arial" charset="0"/>
              </a:rPr>
              <a:t>Foi com o uso de pedrinhas para auxiliar nas contagens que surgiu o termo cálculo.</a:t>
            </a:r>
          </a:p>
          <a:p>
            <a:pPr algn="just">
              <a:spcBef>
                <a:spcPct val="20000"/>
              </a:spcBef>
              <a:buClr>
                <a:schemeClr val="accent2"/>
              </a:buClr>
              <a:buFont typeface="Wingdings" pitchFamily="2" charset="2"/>
              <a:buNone/>
            </a:pPr>
            <a:endParaRPr kumimoji="1" lang="pt-BR" sz="1600">
              <a:latin typeface="Arial" charset="0"/>
              <a:cs typeface="Arial" charset="0"/>
            </a:endParaRPr>
          </a:p>
          <a:p>
            <a:pPr algn="just">
              <a:spcBef>
                <a:spcPct val="20000"/>
              </a:spcBef>
              <a:buClr>
                <a:schemeClr val="accent2"/>
              </a:buClr>
              <a:buFont typeface="Wingdings" pitchFamily="2" charset="2"/>
              <a:buNone/>
            </a:pPr>
            <a:r>
              <a:rPr kumimoji="1" lang="pt-BR" sz="1600">
                <a:latin typeface="Arial" charset="0"/>
                <a:cs typeface="Arial" charset="0"/>
              </a:rPr>
              <a:t>CÁLCULO deriva da palavra latina </a:t>
            </a:r>
            <a:r>
              <a:rPr kumimoji="1" lang="pt-BR" sz="1600" i="1">
                <a:latin typeface="Arial" charset="0"/>
                <a:cs typeface="Arial" charset="0"/>
              </a:rPr>
              <a:t>calculus</a:t>
            </a:r>
            <a:r>
              <a:rPr kumimoji="1" lang="pt-BR" sz="1600">
                <a:latin typeface="Arial" charset="0"/>
                <a:cs typeface="Arial" charset="0"/>
              </a:rPr>
              <a:t> que significa pedrinha ou seixo</a:t>
            </a:r>
            <a:r>
              <a:rPr kumimoji="1" lang="pt-BR" sz="1400">
                <a:latin typeface="Arial"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581ABCCF-B46F-4E67-92C6-7996EE2EAE2A}" type="slidenum">
              <a:rPr lang="pt-BR" smtClean="0"/>
              <a:pPr>
                <a:defRPr/>
              </a:pPr>
              <a:t>17</a:t>
            </a:fld>
            <a:endParaRPr lang="pt-BR"/>
          </a:p>
        </p:txBody>
      </p:sp>
      <p:sp>
        <p:nvSpPr>
          <p:cNvPr id="5" name="Text Box 2052"/>
          <p:cNvSpPr txBox="1">
            <a:spLocks noChangeArrowheads="1"/>
          </p:cNvSpPr>
          <p:nvPr/>
        </p:nvSpPr>
        <p:spPr bwMode="auto">
          <a:xfrm>
            <a:off x="990600" y="1349375"/>
            <a:ext cx="6934200" cy="1200329"/>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Régua de Cálculo (século XVII): proposta por </a:t>
            </a:r>
            <a:r>
              <a:rPr lang="pt-BR" sz="1800" b="1" dirty="0">
                <a:effectLst>
                  <a:outerShdw blurRad="38100" dist="38100" dir="2700000" algn="tl">
                    <a:srgbClr val="C0C0C0"/>
                  </a:outerShdw>
                </a:effectLst>
                <a:latin typeface="Verdana" pitchFamily="34" charset="0"/>
                <a:cs typeface="Times New Roman" pitchFamily="18" charset="0"/>
              </a:rPr>
              <a:t>William </a:t>
            </a:r>
            <a:r>
              <a:rPr lang="pt-BR" sz="1800" b="1" dirty="0" err="1">
                <a:effectLst>
                  <a:outerShdw blurRad="38100" dist="38100" dir="2700000" algn="tl">
                    <a:srgbClr val="C0C0C0"/>
                  </a:outerShdw>
                </a:effectLst>
                <a:latin typeface="Verdana" pitchFamily="34" charset="0"/>
                <a:cs typeface="Times New Roman" pitchFamily="18" charset="0"/>
              </a:rPr>
              <a:t>Oughtred</a:t>
            </a:r>
            <a:r>
              <a:rPr lang="pt-BR" sz="1800" dirty="0">
                <a:effectLst>
                  <a:outerShdw blurRad="38100" dist="38100" dir="2700000" algn="tl">
                    <a:srgbClr val="C0C0C0"/>
                  </a:outerShdw>
                </a:effectLst>
                <a:latin typeface="Verdana" pitchFamily="34" charset="0"/>
                <a:cs typeface="Times New Roman" pitchFamily="18" charset="0"/>
              </a:rPr>
              <a:t>, matemático inglês. Sua forma final ficou sendo retangular com uma régua mais estreita deslizando entre duas outra.</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6870" name="Picture 8" descr="http://sliderulemuseum.com/REF/Oughtred_2.jpg"/>
          <p:cNvPicPr>
            <a:picLocks noChangeAspect="1" noChangeArrowheads="1"/>
          </p:cNvPicPr>
          <p:nvPr/>
        </p:nvPicPr>
        <p:blipFill>
          <a:blip r:embed="rId2" cstate="print"/>
          <a:srcRect/>
          <a:stretch>
            <a:fillRect/>
          </a:stretch>
        </p:blipFill>
        <p:spPr bwMode="auto">
          <a:xfrm>
            <a:off x="1000125" y="3313113"/>
            <a:ext cx="1428750" cy="1687512"/>
          </a:xfrm>
          <a:prstGeom prst="rect">
            <a:avLst/>
          </a:prstGeom>
          <a:noFill/>
          <a:ln w="9525">
            <a:noFill/>
            <a:miter lim="800000"/>
            <a:headEnd/>
            <a:tailEnd/>
          </a:ln>
        </p:spPr>
      </p:pic>
      <p:pic>
        <p:nvPicPr>
          <p:cNvPr id="36871" name="Picture 10" descr="http://lh5.ggpht.com/_UW3BxPx2C1Q/RppYuw8zMuI/AAAAAAAAAJg/mcrmieJjkoo/wReguaCalculo.jpg"/>
          <p:cNvPicPr>
            <a:picLocks noChangeAspect="1" noChangeArrowheads="1"/>
          </p:cNvPicPr>
          <p:nvPr/>
        </p:nvPicPr>
        <p:blipFill>
          <a:blip r:embed="rId3" cstate="print"/>
          <a:srcRect/>
          <a:stretch>
            <a:fillRect/>
          </a:stretch>
        </p:blipFill>
        <p:spPr bwMode="auto">
          <a:xfrm>
            <a:off x="2643188" y="3479800"/>
            <a:ext cx="5429250" cy="13779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93F8B98B-56A1-49AF-AE27-611969471B78}" type="slidenum">
              <a:rPr lang="pt-BR" smtClean="0"/>
              <a:pPr>
                <a:defRPr/>
              </a:pPr>
              <a:t>18</a:t>
            </a:fld>
            <a:endParaRPr lang="pt-BR"/>
          </a:p>
        </p:txBody>
      </p:sp>
      <p:sp>
        <p:nvSpPr>
          <p:cNvPr id="5" name="Text Box 2052"/>
          <p:cNvSpPr txBox="1">
            <a:spLocks noChangeArrowheads="1"/>
          </p:cNvSpPr>
          <p:nvPr/>
        </p:nvSpPr>
        <p:spPr bwMode="auto">
          <a:xfrm>
            <a:off x="990600" y="1349375"/>
            <a:ext cx="6934200"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Bastões (ou ossos) de Napier:</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pic>
        <p:nvPicPr>
          <p:cNvPr id="37894" name="Picture 4" descr="bones"/>
          <p:cNvPicPr>
            <a:picLocks noChangeAspect="1" noChangeArrowheads="1"/>
          </p:cNvPicPr>
          <p:nvPr/>
        </p:nvPicPr>
        <p:blipFill>
          <a:blip r:embed="rId2" cstate="print"/>
          <a:srcRect/>
          <a:stretch>
            <a:fillRect/>
          </a:stretch>
        </p:blipFill>
        <p:spPr bwMode="auto">
          <a:xfrm>
            <a:off x="4803775" y="2357438"/>
            <a:ext cx="3125788" cy="2551112"/>
          </a:xfrm>
          <a:prstGeom prst="rect">
            <a:avLst/>
          </a:prstGeom>
          <a:noFill/>
          <a:ln w="9525">
            <a:noFill/>
            <a:miter lim="800000"/>
            <a:headEnd/>
            <a:tailEnd/>
          </a:ln>
        </p:spPr>
      </p:pic>
      <p:pic>
        <p:nvPicPr>
          <p:cNvPr id="37895" name="Picture 5" descr="napbones"/>
          <p:cNvPicPr>
            <a:picLocks noChangeAspect="1" noChangeArrowheads="1"/>
          </p:cNvPicPr>
          <p:nvPr/>
        </p:nvPicPr>
        <p:blipFill>
          <a:blip r:embed="rId3" cstate="print"/>
          <a:srcRect/>
          <a:stretch>
            <a:fillRect/>
          </a:stretch>
        </p:blipFill>
        <p:spPr bwMode="auto">
          <a:xfrm>
            <a:off x="1143000" y="2354263"/>
            <a:ext cx="3429000" cy="25749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B143687A-EA4F-4EE8-A362-909FEF14EA24}" type="slidenum">
              <a:rPr lang="pt-BR" smtClean="0"/>
              <a:pPr>
                <a:defRPr/>
              </a:pPr>
              <a:t>19</a:t>
            </a:fld>
            <a:endParaRPr lang="pt-BR"/>
          </a:p>
        </p:txBody>
      </p:sp>
      <p:sp>
        <p:nvSpPr>
          <p:cNvPr id="5" name="Text Box 2052"/>
          <p:cNvSpPr txBox="1">
            <a:spLocks noChangeArrowheads="1"/>
          </p:cNvSpPr>
          <p:nvPr/>
        </p:nvSpPr>
        <p:spPr bwMode="auto">
          <a:xfrm>
            <a:off x="990600" y="1349375"/>
            <a:ext cx="6934200"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Blaise</a:t>
            </a:r>
            <a:r>
              <a:rPr lang="pt-BR" sz="1800" b="1" dirty="0">
                <a:effectLst>
                  <a:outerShdw blurRad="38100" dist="38100" dir="2700000" algn="tl">
                    <a:srgbClr val="C0C0C0"/>
                  </a:outerShdw>
                </a:effectLst>
                <a:latin typeface="Verdana" pitchFamily="34" charset="0"/>
                <a:cs typeface="Times New Roman" pitchFamily="18" charset="0"/>
              </a:rPr>
              <a:t> Pascal </a:t>
            </a:r>
            <a:r>
              <a:rPr lang="pt-BR" sz="1800" dirty="0">
                <a:effectLst>
                  <a:outerShdw blurRad="38100" dist="38100" dir="2700000" algn="tl">
                    <a:srgbClr val="C0C0C0"/>
                  </a:outerShdw>
                </a:effectLst>
                <a:latin typeface="Verdana" pitchFamily="34" charset="0"/>
                <a:cs typeface="Times New Roman" pitchFamily="18" charset="0"/>
              </a:rPr>
              <a:t>(1623 - 1662), filósofo e matemático francês, construiu um contador mecânico que realizava operações aritméticas de </a:t>
            </a:r>
            <a:r>
              <a:rPr lang="pt-BR" sz="1800" b="1" dirty="0">
                <a:effectLst>
                  <a:outerShdw blurRad="38100" dist="38100" dir="2700000" algn="tl">
                    <a:srgbClr val="C0C0C0"/>
                  </a:outerShdw>
                </a:effectLst>
                <a:latin typeface="Verdana" pitchFamily="34" charset="0"/>
                <a:cs typeface="Times New Roman" pitchFamily="18" charset="0"/>
              </a:rPr>
              <a:t>soma</a:t>
            </a:r>
            <a:r>
              <a:rPr lang="pt-BR" sz="1800" dirty="0">
                <a:effectLst>
                  <a:outerShdw blurRad="38100" dist="38100" dir="2700000" algn="tl">
                    <a:srgbClr val="C0C0C0"/>
                  </a:outerShdw>
                </a:effectLst>
                <a:latin typeface="Verdana" pitchFamily="34" charset="0"/>
                <a:cs typeface="Times New Roman" pitchFamily="18" charset="0"/>
              </a:rPr>
              <a:t> e </a:t>
            </a:r>
            <a:r>
              <a:rPr lang="pt-BR" sz="1800" b="1" dirty="0">
                <a:effectLst>
                  <a:outerShdw blurRad="38100" dist="38100" dir="2700000" algn="tl">
                    <a:srgbClr val="C0C0C0"/>
                  </a:outerShdw>
                </a:effectLst>
                <a:latin typeface="Verdana" pitchFamily="34" charset="0"/>
                <a:cs typeface="Times New Roman" pitchFamily="18" charset="0"/>
              </a:rPr>
              <a:t>subtração</a:t>
            </a:r>
            <a:r>
              <a:rPr lang="pt-BR" sz="1800" dirty="0">
                <a:effectLst>
                  <a:outerShdw blurRad="38100" dist="38100" dir="2700000" algn="tl">
                    <a:srgbClr val="C0C0C0"/>
                  </a:outerShdw>
                </a:effectLst>
                <a:latin typeface="Verdana" pitchFamily="34" charset="0"/>
                <a:cs typeface="Times New Roman" pitchFamily="18" charset="0"/>
              </a:rPr>
              <a:t> por meio de rodas e engrenagens dentadas (</a:t>
            </a:r>
            <a:r>
              <a:rPr lang="pt-BR" sz="1800" dirty="0" err="1">
                <a:effectLst>
                  <a:outerShdw blurRad="38100" dist="38100" dir="2700000" algn="tl">
                    <a:srgbClr val="C0C0C0"/>
                  </a:outerShdw>
                </a:effectLst>
                <a:latin typeface="Verdana" pitchFamily="34" charset="0"/>
                <a:cs typeface="Times New Roman" pitchFamily="18" charset="0"/>
              </a:rPr>
              <a:t>Pascaline</a:t>
            </a:r>
            <a:r>
              <a:rPr lang="pt-BR" sz="1800" dirty="0">
                <a:effectLst>
                  <a:outerShdw blurRad="38100" dist="38100" dir="2700000" algn="tl">
                    <a:srgbClr val="C0C0C0"/>
                  </a:outerShdw>
                </a:effectLst>
                <a:latin typeface="Verdana" pitchFamily="34" charset="0"/>
                <a:cs typeface="Times New Roman" pitchFamily="18" charset="0"/>
              </a:rPr>
              <a:t>).</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9942" name="Picture 8" descr="http://www.ryu.ca/TIK2O1-Sec2/Blaise%20Pascal/pascal_blaise2.gif"/>
          <p:cNvPicPr>
            <a:picLocks noChangeAspect="1" noChangeArrowheads="1"/>
          </p:cNvPicPr>
          <p:nvPr/>
        </p:nvPicPr>
        <p:blipFill>
          <a:blip r:embed="rId2" cstate="print"/>
          <a:srcRect/>
          <a:stretch>
            <a:fillRect/>
          </a:stretch>
        </p:blipFill>
        <p:spPr bwMode="auto">
          <a:xfrm>
            <a:off x="1000125" y="2867025"/>
            <a:ext cx="2857500" cy="2990850"/>
          </a:xfrm>
          <a:prstGeom prst="rect">
            <a:avLst/>
          </a:prstGeom>
          <a:noFill/>
          <a:ln w="9525">
            <a:noFill/>
            <a:miter lim="800000"/>
            <a:headEnd/>
            <a:tailEnd/>
          </a:ln>
        </p:spPr>
      </p:pic>
      <p:pic>
        <p:nvPicPr>
          <p:cNvPr id="39943" name="Picture 3"/>
          <p:cNvPicPr>
            <a:picLocks noChangeAspect="1" noChangeArrowheads="1"/>
          </p:cNvPicPr>
          <p:nvPr/>
        </p:nvPicPr>
        <p:blipFill>
          <a:blip r:embed="rId3" cstate="print"/>
          <a:srcRect/>
          <a:stretch>
            <a:fillRect/>
          </a:stretch>
        </p:blipFill>
        <p:spPr bwMode="auto">
          <a:xfrm>
            <a:off x="4143375" y="3357563"/>
            <a:ext cx="4214813" cy="16224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4294967295"/>
          </p:nvPr>
        </p:nvSpPr>
        <p:spPr bwMode="auto">
          <a:xfrm>
            <a:off x="642938" y="1600200"/>
            <a:ext cx="7786687" cy="4525963"/>
          </a:xfrm>
          <a:prstGeom prst="rect">
            <a:avLst/>
          </a:prstGeom>
          <a:ln>
            <a:miter lim="800000"/>
            <a:headEnd/>
            <a:tailEnd/>
          </a:ln>
        </p:spPr>
        <p:txBody>
          <a:bodyPr/>
          <a:lstStyle/>
          <a:p>
            <a:pPr algn="ctr">
              <a:buFontTx/>
              <a:buNone/>
              <a:defRPr/>
            </a:pPr>
            <a:endParaRPr lang="en-US" sz="2800" b="1" dirty="0">
              <a:effectLst>
                <a:outerShdw blurRad="38100" dist="38100" dir="2700000" algn="tl">
                  <a:srgbClr val="C0C0C0"/>
                </a:outerShdw>
              </a:effectLst>
              <a:latin typeface="Verdana" pitchFamily="34" charset="0"/>
            </a:endParaRPr>
          </a:p>
          <a:p>
            <a:pPr algn="ctr">
              <a:buFontTx/>
              <a:buNone/>
              <a:defRPr/>
            </a:pPr>
            <a:endParaRPr lang="en-US" sz="2800" b="1" dirty="0">
              <a:effectLst>
                <a:outerShdw blurRad="38100" dist="38100" dir="2700000" algn="tl">
                  <a:srgbClr val="C0C0C0"/>
                </a:outerShdw>
              </a:effectLst>
              <a:latin typeface="Verdana" pitchFamily="34" charset="0"/>
            </a:endParaRPr>
          </a:p>
          <a:p>
            <a:pPr algn="ctr">
              <a:buFontTx/>
              <a:buNone/>
              <a:defRPr/>
            </a:pPr>
            <a:r>
              <a:rPr lang="en-US" sz="2800" b="1" dirty="0">
                <a:effectLst>
                  <a:outerShdw blurRad="38100" dist="38100" dir="2700000" algn="tl">
                    <a:srgbClr val="C0C0C0"/>
                  </a:outerShdw>
                </a:effectLst>
                <a:latin typeface="Verdana" pitchFamily="34" charset="0"/>
              </a:rPr>
              <a:t>O </a:t>
            </a:r>
            <a:r>
              <a:rPr lang="en-US" sz="2800" b="1" dirty="0" err="1">
                <a:effectLst>
                  <a:outerShdw blurRad="38100" dist="38100" dir="2700000" algn="tl">
                    <a:srgbClr val="C0C0C0"/>
                  </a:outerShdw>
                </a:effectLst>
                <a:latin typeface="Verdana" pitchFamily="34" charset="0"/>
              </a:rPr>
              <a:t>Histórico</a:t>
            </a:r>
            <a:r>
              <a:rPr lang="en-US" sz="2800" b="1" dirty="0">
                <a:effectLst>
                  <a:outerShdw blurRad="38100" dist="38100" dir="2700000" algn="tl">
                    <a:srgbClr val="C0C0C0"/>
                  </a:outerShdw>
                </a:effectLst>
                <a:latin typeface="Verdana" pitchFamily="34" charset="0"/>
              </a:rPr>
              <a:t> </a:t>
            </a:r>
            <a:r>
              <a:rPr lang="en-US" sz="2800" b="1" dirty="0" err="1">
                <a:effectLst>
                  <a:outerShdw blurRad="38100" dist="38100" dir="2700000" algn="tl">
                    <a:srgbClr val="C0C0C0"/>
                  </a:outerShdw>
                </a:effectLst>
                <a:latin typeface="Verdana" pitchFamily="34" charset="0"/>
              </a:rPr>
              <a:t>da</a:t>
            </a:r>
            <a:r>
              <a:rPr lang="en-US" sz="2800" b="1" dirty="0">
                <a:effectLst>
                  <a:outerShdw blurRad="38100" dist="38100" dir="2700000" algn="tl">
                    <a:srgbClr val="C0C0C0"/>
                  </a:outerShdw>
                </a:effectLst>
                <a:latin typeface="Verdana" pitchFamily="34" charset="0"/>
              </a:rPr>
              <a:t> Computação</a:t>
            </a:r>
            <a:endParaRPr lang="en-US" sz="2000" dirty="0">
              <a:effectLst>
                <a:outerShdw blurRad="38100" dist="38100" dir="2700000" algn="tl">
                  <a:srgbClr val="C0C0C0"/>
                </a:outerShdw>
              </a:effectLst>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9C5A2CBA-94C5-40FF-84B0-C8AD0A48F3EA}" type="slidenum">
              <a:rPr lang="pt-BR" smtClean="0"/>
              <a:pPr>
                <a:defRPr/>
              </a:pPr>
              <a:t>20</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1673 o matemático e filósofo alemão</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Gottfried</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Wilhelm</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von</a:t>
            </a:r>
            <a:r>
              <a:rPr lang="pt-BR" sz="1800" b="1" dirty="0">
                <a:effectLst>
                  <a:outerShdw blurRad="38100" dist="38100" dir="2700000" algn="tl">
                    <a:srgbClr val="C0C0C0"/>
                  </a:outerShdw>
                </a:effectLst>
                <a:latin typeface="Verdana" pitchFamily="34" charset="0"/>
                <a:cs typeface="Times New Roman" pitchFamily="18" charset="0"/>
              </a:rPr>
              <a:t> Leibniz </a:t>
            </a:r>
            <a:r>
              <a:rPr lang="pt-BR" sz="1800" dirty="0">
                <a:effectLst>
                  <a:outerShdw blurRad="38100" dist="38100" dir="2700000" algn="tl">
                    <a:srgbClr val="C0C0C0"/>
                  </a:outerShdw>
                </a:effectLst>
                <a:latin typeface="Verdana" pitchFamily="34" charset="0"/>
                <a:cs typeface="Times New Roman" pitchFamily="18" charset="0"/>
              </a:rPr>
              <a:t>(1646 - 1716), mostrou como uma calculadora mais completa que a de Pascal poderia ser obtida a partir do fato de que uma multiplicação poder ser vista como a soma de uma mesma parcela um certo número de vezes.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0966" name="Picture 8" descr="http://www.philso.uni-augsburg.de/web2/Schulpaed/website/images/leibniz.jpg"/>
          <p:cNvPicPr>
            <a:picLocks noChangeAspect="1" noChangeArrowheads="1"/>
          </p:cNvPicPr>
          <p:nvPr/>
        </p:nvPicPr>
        <p:blipFill>
          <a:blip r:embed="rId2" cstate="print"/>
          <a:srcRect/>
          <a:stretch>
            <a:fillRect/>
          </a:stretch>
        </p:blipFill>
        <p:spPr bwMode="auto">
          <a:xfrm>
            <a:off x="1143000" y="3214688"/>
            <a:ext cx="2395538" cy="2762250"/>
          </a:xfrm>
          <a:prstGeom prst="rect">
            <a:avLst/>
          </a:prstGeom>
          <a:noFill/>
          <a:ln w="9525">
            <a:noFill/>
            <a:miter lim="800000"/>
            <a:headEnd/>
            <a:tailEnd/>
          </a:ln>
        </p:spPr>
      </p:pic>
      <p:pic>
        <p:nvPicPr>
          <p:cNvPr id="40967" name="Picture 2" descr="http://www.deanstalk.net/photos/uncategorized/2008/04/23/leibniz_machine.jpeg"/>
          <p:cNvPicPr>
            <a:picLocks noChangeAspect="1" noChangeArrowheads="1"/>
          </p:cNvPicPr>
          <p:nvPr/>
        </p:nvPicPr>
        <p:blipFill>
          <a:blip r:embed="rId3" cstate="print"/>
          <a:srcRect/>
          <a:stretch>
            <a:fillRect/>
          </a:stretch>
        </p:blipFill>
        <p:spPr bwMode="auto">
          <a:xfrm>
            <a:off x="4143375" y="3714750"/>
            <a:ext cx="4143375" cy="178593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82FB8F69-EA50-417B-8D4E-0D42D031E4C2}" type="slidenum">
              <a:rPr lang="pt-BR" smtClean="0"/>
              <a:pPr>
                <a:defRPr/>
              </a:pPr>
              <a:t>21</a:t>
            </a:fld>
            <a:endParaRPr lang="pt-BR"/>
          </a:p>
        </p:txBody>
      </p:sp>
      <p:sp>
        <p:nvSpPr>
          <p:cNvPr id="5" name="Text Box 2052"/>
          <p:cNvSpPr txBox="1">
            <a:spLocks noChangeArrowheads="1"/>
          </p:cNvSpPr>
          <p:nvPr/>
        </p:nvSpPr>
        <p:spPr bwMode="auto">
          <a:xfrm>
            <a:off x="990600" y="1349375"/>
            <a:ext cx="6934200" cy="20320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Revolução Industrial: contribuiu no desenvolvimento de dispositivos automáticos.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Século XVIII: </a:t>
            </a:r>
            <a:r>
              <a:rPr lang="pt-BR" sz="1800" dirty="0" err="1">
                <a:effectLst>
                  <a:outerShdw blurRad="38100" dist="38100" dir="2700000" algn="tl">
                    <a:srgbClr val="C0C0C0"/>
                  </a:outerShdw>
                </a:effectLst>
                <a:latin typeface="Verdana" pitchFamily="34" charset="0"/>
                <a:cs typeface="Times New Roman" pitchFamily="18" charset="0"/>
              </a:rPr>
              <a:t>Basile</a:t>
            </a: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Bouchon</a:t>
            </a:r>
            <a:r>
              <a:rPr lang="pt-BR" sz="1800" dirty="0">
                <a:effectLst>
                  <a:outerShdw blurRad="38100" dist="38100" dir="2700000" algn="tl">
                    <a:srgbClr val="C0C0C0"/>
                  </a:outerShdw>
                </a:effectLst>
                <a:latin typeface="Verdana" pitchFamily="34" charset="0"/>
                <a:cs typeface="Times New Roman" pitchFamily="18" charset="0"/>
              </a:rPr>
              <a:t>, Jean </a:t>
            </a:r>
            <a:r>
              <a:rPr lang="pt-BR" sz="1800" dirty="0" err="1">
                <a:effectLst>
                  <a:outerShdw blurRad="38100" dist="38100" dir="2700000" algn="tl">
                    <a:srgbClr val="C0C0C0"/>
                  </a:outerShdw>
                </a:effectLst>
                <a:latin typeface="Verdana" pitchFamily="34" charset="0"/>
                <a:cs typeface="Times New Roman" pitchFamily="18" charset="0"/>
              </a:rPr>
              <a:t>Falcon</a:t>
            </a:r>
            <a:r>
              <a:rPr lang="pt-BR" sz="1800" dirty="0">
                <a:effectLst>
                  <a:outerShdw blurRad="38100" dist="38100" dir="2700000" algn="tl">
                    <a:srgbClr val="C0C0C0"/>
                  </a:outerShdw>
                </a:effectLst>
                <a:latin typeface="Verdana" pitchFamily="34" charset="0"/>
                <a:cs typeface="Times New Roman" pitchFamily="18" charset="0"/>
              </a:rPr>
              <a:t>, Jacques </a:t>
            </a:r>
            <a:r>
              <a:rPr lang="pt-BR" sz="1800" dirty="0" err="1">
                <a:effectLst>
                  <a:outerShdw blurRad="38100" dist="38100" dir="2700000" algn="tl">
                    <a:srgbClr val="C0C0C0"/>
                  </a:outerShdw>
                </a:effectLst>
                <a:latin typeface="Verdana" pitchFamily="34" charset="0"/>
                <a:cs typeface="Times New Roman" pitchFamily="18" charset="0"/>
              </a:rPr>
              <a:t>Vaucanson</a:t>
            </a: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contribuiram</a:t>
            </a:r>
            <a:r>
              <a:rPr lang="pt-BR" sz="1800" dirty="0">
                <a:effectLst>
                  <a:outerShdw blurRad="38100" dist="38100" dir="2700000" algn="tl">
                    <a:srgbClr val="C0C0C0"/>
                  </a:outerShdw>
                </a:effectLst>
                <a:latin typeface="Verdana" pitchFamily="34" charset="0"/>
                <a:cs typeface="Times New Roman" pitchFamily="18" charset="0"/>
              </a:rPr>
              <a:t> para a construção e o aprimoramento de um tear que podia tecer de acordo com instruções cifradas em papel perfurado.</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1990" name="Picture 7"/>
          <p:cNvPicPr>
            <a:picLocks noChangeAspect="1" noChangeArrowheads="1"/>
          </p:cNvPicPr>
          <p:nvPr/>
        </p:nvPicPr>
        <p:blipFill>
          <a:blip r:embed="rId2" cstate="print"/>
          <a:srcRect/>
          <a:stretch>
            <a:fillRect/>
          </a:stretch>
        </p:blipFill>
        <p:spPr bwMode="auto">
          <a:xfrm>
            <a:off x="3286125" y="3541713"/>
            <a:ext cx="2857500" cy="2387600"/>
          </a:xfrm>
          <a:prstGeom prst="rect">
            <a:avLst/>
          </a:prstGeom>
          <a:noFill/>
          <a:ln w="57150">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CFF8A6AC-DA43-4097-B928-1D38076953B9}" type="slidenum">
              <a:rPr lang="pt-BR" smtClean="0"/>
              <a:pPr>
                <a:defRPr/>
              </a:pPr>
              <a:t>22</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1801 Joseph Marie </a:t>
            </a:r>
            <a:r>
              <a:rPr lang="pt-BR" sz="1800" dirty="0" err="1">
                <a:effectLst>
                  <a:outerShdw blurRad="38100" dist="38100" dir="2700000" algn="tl">
                    <a:srgbClr val="C0C0C0"/>
                  </a:outerShdw>
                </a:effectLst>
                <a:latin typeface="Verdana" pitchFamily="34" charset="0"/>
                <a:cs typeface="Times New Roman" pitchFamily="18" charset="0"/>
              </a:rPr>
              <a:t>Jacquard</a:t>
            </a:r>
            <a:r>
              <a:rPr lang="pt-BR" sz="1800" dirty="0">
                <a:effectLst>
                  <a:outerShdw blurRad="38100" dist="38100" dir="2700000" algn="tl">
                    <a:srgbClr val="C0C0C0"/>
                  </a:outerShdw>
                </a:effectLst>
                <a:latin typeface="Verdana" pitchFamily="34" charset="0"/>
                <a:cs typeface="Times New Roman" pitchFamily="18" charset="0"/>
              </a:rPr>
              <a:t> (1752 - 1834), mecânico francês, conclui a máquina de tecer.</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
        <p:nvSpPr>
          <p:cNvPr id="8" name="Text Box 2052"/>
          <p:cNvSpPr txBox="1">
            <a:spLocks noChangeArrowheads="1"/>
          </p:cNvSpPr>
          <p:nvPr/>
        </p:nvSpPr>
        <p:spPr bwMode="auto">
          <a:xfrm>
            <a:off x="2857500" y="2022475"/>
            <a:ext cx="5357813" cy="1754188"/>
          </a:xfrm>
          <a:prstGeom prst="rect">
            <a:avLst/>
          </a:prstGeom>
          <a:noFill/>
          <a:ln w="9525">
            <a:noFill/>
            <a:miter lim="800000"/>
            <a:headEnd/>
            <a:tailEnd/>
          </a:ln>
          <a:effectLst/>
        </p:spPr>
        <p:txBody>
          <a:bodyPr>
            <a:spAutoFit/>
          </a:bodyPr>
          <a:lstStyle/>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Os padrões dos tecidos eram fornecidos por cartões perfurados.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Protestos pela substituição de pessoas por máquinas!</a:t>
            </a:r>
          </a:p>
        </p:txBody>
      </p:sp>
      <p:pic>
        <p:nvPicPr>
          <p:cNvPr id="43015" name="Picture 5" descr="http://upload.wikimedia.org/wikipedia/commons/thumb/2/29/Joseph_Marie_Jacquard.jpg/250px-Joseph_Marie_Jacquard.jpg"/>
          <p:cNvPicPr>
            <a:picLocks noChangeAspect="1" noChangeArrowheads="1"/>
          </p:cNvPicPr>
          <p:nvPr/>
        </p:nvPicPr>
        <p:blipFill>
          <a:blip r:embed="rId2" cstate="print"/>
          <a:srcRect/>
          <a:stretch>
            <a:fillRect/>
          </a:stretch>
        </p:blipFill>
        <p:spPr bwMode="auto">
          <a:xfrm>
            <a:off x="1071563" y="2071688"/>
            <a:ext cx="1643062" cy="1808162"/>
          </a:xfrm>
          <a:prstGeom prst="rect">
            <a:avLst/>
          </a:prstGeom>
          <a:noFill/>
          <a:ln w="9525">
            <a:noFill/>
            <a:miter lim="800000"/>
            <a:headEnd/>
            <a:tailEnd/>
          </a:ln>
        </p:spPr>
      </p:pic>
      <p:sp>
        <p:nvSpPr>
          <p:cNvPr id="11" name="Retângulo 10"/>
          <p:cNvSpPr/>
          <p:nvPr/>
        </p:nvSpPr>
        <p:spPr>
          <a:xfrm>
            <a:off x="1000125" y="4071938"/>
            <a:ext cx="5072063" cy="2031325"/>
          </a:xfrm>
          <a:prstGeom prst="rect">
            <a:avLst/>
          </a:prstGeom>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Os mesmos cartões perfurados de </a:t>
            </a:r>
            <a:r>
              <a:rPr lang="pt-BR" sz="1800" dirty="0" err="1">
                <a:effectLst>
                  <a:outerShdw blurRad="38100" dist="38100" dir="2700000" algn="tl">
                    <a:srgbClr val="C0C0C0"/>
                  </a:outerShdw>
                </a:effectLst>
                <a:latin typeface="Verdana" pitchFamily="34" charset="0"/>
                <a:cs typeface="Times New Roman" pitchFamily="18" charset="0"/>
              </a:rPr>
              <a:t>Jacquard</a:t>
            </a:r>
            <a:r>
              <a:rPr lang="pt-BR" sz="1800" dirty="0">
                <a:effectLst>
                  <a:outerShdw blurRad="38100" dist="38100" dir="2700000" algn="tl">
                    <a:srgbClr val="C0C0C0"/>
                  </a:outerShdw>
                </a:effectLst>
                <a:latin typeface="Verdana" pitchFamily="34" charset="0"/>
                <a:cs typeface="Times New Roman" pitchFamily="18" charset="0"/>
              </a:rPr>
              <a:t>, que mudaram a rotina da industria têxtil, teriam, poucos anos depois, uma decisiva influência no ramo da computação.</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200" dirty="0">
                <a:effectLst>
                  <a:outerShdw blurRad="38100" dist="38100" dir="2700000" algn="tl">
                    <a:srgbClr val="C0C0C0"/>
                  </a:outerShdw>
                </a:effectLst>
                <a:latin typeface="Verdana" pitchFamily="34" charset="0"/>
                <a:cs typeface="Times New Roman" pitchFamily="18" charset="0"/>
              </a:rPr>
              <a:t>http://www.youtube.com/watch?v=CRQ3QF5oRCA</a:t>
            </a:r>
          </a:p>
        </p:txBody>
      </p:sp>
      <p:pic>
        <p:nvPicPr>
          <p:cNvPr id="43017" name="Picture 7"/>
          <p:cNvPicPr>
            <a:picLocks noChangeAspect="1" noChangeArrowheads="1"/>
          </p:cNvPicPr>
          <p:nvPr/>
        </p:nvPicPr>
        <p:blipFill>
          <a:blip r:embed="rId3" cstate="print"/>
          <a:srcRect/>
          <a:stretch>
            <a:fillRect/>
          </a:stretch>
        </p:blipFill>
        <p:spPr bwMode="auto">
          <a:xfrm>
            <a:off x="6427788" y="3970338"/>
            <a:ext cx="2001837" cy="1673225"/>
          </a:xfrm>
          <a:prstGeom prst="rect">
            <a:avLst/>
          </a:prstGeom>
          <a:noFill/>
          <a:ln w="57150">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D9973E13-3389-4814-8405-58ED36248BA4}" type="slidenum">
              <a:rPr lang="pt-BR" smtClean="0"/>
              <a:pPr>
                <a:defRPr/>
              </a:pPr>
              <a:t>23</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1823 </a:t>
            </a:r>
            <a:r>
              <a:rPr lang="pt-BR" sz="1800" b="1" dirty="0">
                <a:effectLst>
                  <a:outerShdw blurRad="38100" dist="38100" dir="2700000" algn="tl">
                    <a:srgbClr val="C0C0C0"/>
                  </a:outerShdw>
                </a:effectLst>
                <a:latin typeface="Verdana" pitchFamily="34" charset="0"/>
                <a:cs typeface="Times New Roman" pitchFamily="18" charset="0"/>
              </a:rPr>
              <a:t>Charles P. Babbage </a:t>
            </a:r>
            <a:r>
              <a:rPr lang="pt-BR" sz="1800" dirty="0">
                <a:effectLst>
                  <a:outerShdw blurRad="38100" dist="38100" dir="2700000" algn="tl">
                    <a:srgbClr val="C0C0C0"/>
                  </a:outerShdw>
                </a:effectLst>
                <a:latin typeface="Verdana" pitchFamily="34" charset="0"/>
                <a:cs typeface="Times New Roman" pitchFamily="18" charset="0"/>
              </a:rPr>
              <a:t>(1791 - 1871)</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foi contratado pela </a:t>
            </a:r>
            <a:r>
              <a:rPr lang="pt-BR" sz="1800" i="1" dirty="0">
                <a:effectLst>
                  <a:outerShdw blurRad="38100" dist="38100" dir="2700000" algn="tl">
                    <a:srgbClr val="C0C0C0"/>
                  </a:outerShdw>
                </a:effectLst>
                <a:latin typeface="Verdana" pitchFamily="34" charset="0"/>
                <a:cs typeface="Times New Roman" pitchFamily="18" charset="0"/>
              </a:rPr>
              <a:t>Royal </a:t>
            </a:r>
            <a:r>
              <a:rPr lang="pt-BR" sz="1800" i="1" dirty="0" err="1">
                <a:effectLst>
                  <a:outerShdw blurRad="38100" dist="38100" dir="2700000" algn="tl">
                    <a:srgbClr val="C0C0C0"/>
                  </a:outerShdw>
                </a:effectLst>
                <a:latin typeface="Verdana" pitchFamily="34" charset="0"/>
                <a:cs typeface="Times New Roman" pitchFamily="18" charset="0"/>
              </a:rPr>
              <a:t>Astronomical</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Society</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of</a:t>
            </a:r>
            <a:r>
              <a:rPr lang="pt-BR" sz="1800" i="1" dirty="0">
                <a:effectLst>
                  <a:outerShdw blurRad="38100" dist="38100" dir="2700000" algn="tl">
                    <a:srgbClr val="C0C0C0"/>
                  </a:outerShdw>
                </a:effectLst>
                <a:latin typeface="Verdana" pitchFamily="34" charset="0"/>
                <a:cs typeface="Times New Roman" pitchFamily="18" charset="0"/>
              </a:rPr>
              <a:t> Great </a:t>
            </a:r>
            <a:r>
              <a:rPr lang="pt-BR" sz="1800" i="1" dirty="0" err="1">
                <a:effectLst>
                  <a:outerShdw blurRad="38100" dist="38100" dir="2700000" algn="tl">
                    <a:srgbClr val="C0C0C0"/>
                  </a:outerShdw>
                </a:effectLst>
                <a:latin typeface="Verdana" pitchFamily="34" charset="0"/>
                <a:cs typeface="Times New Roman" pitchFamily="18" charset="0"/>
              </a:rPr>
              <a:t>Britain</a:t>
            </a:r>
            <a:r>
              <a:rPr lang="pt-BR" sz="1800" dirty="0">
                <a:effectLst>
                  <a:outerShdw blurRad="38100" dist="38100" dir="2700000" algn="tl">
                    <a:srgbClr val="C0C0C0"/>
                  </a:outerShdw>
                </a:effectLst>
                <a:latin typeface="Verdana" pitchFamily="34" charset="0"/>
                <a:cs typeface="Times New Roman" pitchFamily="18" charset="0"/>
              </a:rPr>
              <a:t> para produzir uma máquina calculadora programável, com a finalidade de gerar tabelas de navegação para a Marinha britânica.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4038" name="Picture 2" descr="http://malpawalewska.files.wordpress.com/2008/10/charlesbabbage.jpg"/>
          <p:cNvPicPr>
            <a:picLocks noChangeAspect="1" noChangeArrowheads="1"/>
          </p:cNvPicPr>
          <p:nvPr/>
        </p:nvPicPr>
        <p:blipFill>
          <a:blip r:embed="rId2" cstate="print"/>
          <a:srcRect/>
          <a:stretch>
            <a:fillRect/>
          </a:stretch>
        </p:blipFill>
        <p:spPr bwMode="auto">
          <a:xfrm>
            <a:off x="3357563" y="3052763"/>
            <a:ext cx="2428875" cy="28765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922219BE-7FE7-42E9-9575-C6F30783E504}" type="slidenum">
              <a:rPr lang="pt-BR" smtClean="0"/>
              <a:pPr>
                <a:defRPr/>
              </a:pPr>
              <a:t>24</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seu trabalho, projetou dois tipos de máquinas: </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máquina de diferenças; e</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máquina analítica.</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Na época, as tabelas de navegação eram escritas manualmente por diversos funcionários, contratados para: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realizar sucessivas e repetitivas operações de adição e multiplicação; e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imprimir os resultados, escrevendo-os.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AC7919B6-E2DD-4503-A387-5A00BCF8BAFA}" type="slidenum">
              <a:rPr lang="pt-BR" smtClean="0"/>
              <a:pPr>
                <a:defRPr/>
              </a:pPr>
              <a:t>25</a:t>
            </a:fld>
            <a:endParaRPr lang="pt-BR"/>
          </a:p>
        </p:txBody>
      </p:sp>
      <p:sp>
        <p:nvSpPr>
          <p:cNvPr id="5" name="Text Box 2052"/>
          <p:cNvSpPr txBox="1">
            <a:spLocks noChangeArrowheads="1"/>
          </p:cNvSpPr>
          <p:nvPr/>
        </p:nvSpPr>
        <p:spPr bwMode="auto">
          <a:xfrm>
            <a:off x="990600" y="1349375"/>
            <a:ext cx="5081588" cy="23383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 Máquina de Diferenças:</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Realizava apenas adições e subtrações.</a:t>
            </a:r>
          </a:p>
          <a:p>
            <a:pPr lvl="1"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Era acionada por um motor movido a vapor.</a:t>
            </a:r>
          </a:p>
          <a:p>
            <a:pPr lvl="1"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Continha um dispositivo de gravação em uma chapa de cobre.</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
        <p:nvSpPr>
          <p:cNvPr id="7" name="Text Box 2052"/>
          <p:cNvSpPr txBox="1">
            <a:spLocks noChangeArrowheads="1"/>
          </p:cNvSpPr>
          <p:nvPr/>
        </p:nvSpPr>
        <p:spPr bwMode="auto">
          <a:xfrm>
            <a:off x="928688" y="3571875"/>
            <a:ext cx="7572375" cy="2586038"/>
          </a:xfrm>
          <a:prstGeom prst="rect">
            <a:avLst/>
          </a:prstGeom>
          <a:noFill/>
          <a:ln w="9525">
            <a:noFill/>
            <a:miter lim="800000"/>
            <a:headEnd/>
            <a:tailEnd/>
          </a:ln>
          <a:effectLst/>
        </p:spPr>
        <p:txBody>
          <a:bodyPr>
            <a:spAutoFit/>
          </a:bodyPr>
          <a:lstStyle/>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As ferramentas da época não eram suficientemente sofisticadas para construir a máquina.</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Babbage abandona o projeto.</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Nos anos 1850 </a:t>
            </a:r>
            <a:r>
              <a:rPr lang="pt-BR" sz="1600" dirty="0" err="1">
                <a:effectLst>
                  <a:outerShdw blurRad="38100" dist="38100" dir="2700000" algn="tl">
                    <a:srgbClr val="C0C0C0"/>
                  </a:outerShdw>
                </a:effectLst>
                <a:latin typeface="Verdana" pitchFamily="34" charset="0"/>
                <a:cs typeface="Times New Roman" pitchFamily="18" charset="0"/>
              </a:rPr>
              <a:t>Pehr</a:t>
            </a:r>
            <a:r>
              <a:rPr lang="pt-BR" sz="1600" dirty="0">
                <a:effectLst>
                  <a:outerShdw blurRad="38100" dist="38100" dir="2700000" algn="tl">
                    <a:srgbClr val="C0C0C0"/>
                  </a:outerShdw>
                </a:effectLst>
                <a:latin typeface="Verdana" pitchFamily="34" charset="0"/>
                <a:cs typeface="Times New Roman" pitchFamily="18" charset="0"/>
              </a:rPr>
              <a:t> Georg </a:t>
            </a:r>
            <a:r>
              <a:rPr lang="pt-BR" sz="1600" dirty="0" err="1">
                <a:effectLst>
                  <a:outerShdw blurRad="38100" dist="38100" dir="2700000" algn="tl">
                    <a:srgbClr val="C0C0C0"/>
                  </a:outerShdw>
                </a:effectLst>
                <a:latin typeface="Verdana" pitchFamily="34" charset="0"/>
                <a:cs typeface="Times New Roman" pitchFamily="18" charset="0"/>
              </a:rPr>
              <a:t>Scheutz</a:t>
            </a:r>
            <a:r>
              <a:rPr lang="pt-BR" sz="1600" dirty="0">
                <a:effectLst>
                  <a:outerShdw blurRad="38100" dist="38100" dir="2700000" algn="tl">
                    <a:srgbClr val="C0C0C0"/>
                  </a:outerShdw>
                </a:effectLst>
                <a:latin typeface="Verdana" pitchFamily="34" charset="0"/>
                <a:cs typeface="Times New Roman" pitchFamily="18" charset="0"/>
              </a:rPr>
              <a:t> lê a respeito da máquina de diferenças de Babbage e constrói uma versão modificada.</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a:t>
            </a:r>
            <a:r>
              <a:rPr lang="pt-BR" sz="1200" dirty="0">
                <a:effectLst>
                  <a:outerShdw blurRad="38100" dist="38100" dir="2700000" algn="tl">
                    <a:srgbClr val="C0C0C0"/>
                  </a:outerShdw>
                </a:effectLst>
                <a:latin typeface="Verdana" pitchFamily="34" charset="0"/>
                <a:cs typeface="Times New Roman" pitchFamily="18" charset="0"/>
              </a:rPr>
              <a:t>http://www.youtube.com/watch?v=3gjWksI2hj0&amp;</a:t>
            </a:r>
            <a:r>
              <a:rPr lang="pt-BR" sz="1200" dirty="0" err="1">
                <a:effectLst>
                  <a:outerShdw blurRad="38100" dist="38100" dir="2700000" algn="tl">
                    <a:srgbClr val="C0C0C0"/>
                  </a:outerShdw>
                </a:effectLst>
                <a:latin typeface="Verdana" pitchFamily="34" charset="0"/>
                <a:cs typeface="Times New Roman" pitchFamily="18" charset="0"/>
              </a:rPr>
              <a:t>feature</a:t>
            </a:r>
            <a:r>
              <a:rPr lang="pt-BR" sz="1200" dirty="0">
                <a:effectLst>
                  <a:outerShdw blurRad="38100" dist="38100" dir="2700000" algn="tl">
                    <a:srgbClr val="C0C0C0"/>
                  </a:outerShdw>
                </a:effectLst>
                <a:latin typeface="Verdana" pitchFamily="34" charset="0"/>
                <a:cs typeface="Times New Roman" pitchFamily="18" charset="0"/>
              </a:rPr>
              <a:t>=</a:t>
            </a:r>
            <a:r>
              <a:rPr lang="pt-BR" sz="1200" dirty="0" err="1">
                <a:effectLst>
                  <a:outerShdw blurRad="38100" dist="38100" dir="2700000" algn="tl">
                    <a:srgbClr val="C0C0C0"/>
                  </a:outerShdw>
                </a:effectLst>
                <a:latin typeface="Verdana" pitchFamily="34" charset="0"/>
                <a:cs typeface="Times New Roman" pitchFamily="18" charset="0"/>
              </a:rPr>
              <a:t>related</a:t>
            </a:r>
            <a:endParaRPr lang="pt-BR" sz="1200" dirty="0">
              <a:effectLst>
                <a:outerShdw blurRad="38100" dist="38100" dir="2700000" algn="tl">
                  <a:srgbClr val="C0C0C0"/>
                </a:outerShdw>
              </a:effectLst>
              <a:latin typeface="Verdana" pitchFamily="34" charset="0"/>
              <a:cs typeface="Times New Roman" pitchFamily="18" charset="0"/>
            </a:endParaRPr>
          </a:p>
        </p:txBody>
      </p:sp>
      <p:pic>
        <p:nvPicPr>
          <p:cNvPr id="46087" name="Picture 7"/>
          <p:cNvPicPr>
            <a:picLocks noChangeAspect="1" noChangeArrowheads="1"/>
          </p:cNvPicPr>
          <p:nvPr/>
        </p:nvPicPr>
        <p:blipFill>
          <a:blip r:embed="rId2" cstate="print"/>
          <a:srcRect/>
          <a:stretch>
            <a:fillRect/>
          </a:stretch>
        </p:blipFill>
        <p:spPr bwMode="auto">
          <a:xfrm>
            <a:off x="6286500" y="1714500"/>
            <a:ext cx="2141538" cy="161448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61961D26-43B1-47FF-93A8-5DB8F8E4CE28}" type="slidenum">
              <a:rPr lang="pt-BR" smtClean="0"/>
              <a:pPr>
                <a:defRPr/>
              </a:pPr>
              <a:t>26</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Em 1833 Babbage consegue convencer o governo inglês a financiar a construção de uma máquina mais sofisticada e precisa, a Máquina Analítica.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Generalização da Máquina de Diferenças.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Utiliza a “programação” como princípio básico.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Devido à tecnologia pouco avançada, e à falta de recursos a máquina de Babbage nem chegou a ser construída.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792286E2-9C20-40D5-8F65-1879B90CD592}" type="slidenum">
              <a:rPr lang="pt-BR" smtClean="0"/>
              <a:pPr>
                <a:defRPr/>
              </a:pPr>
              <a:t>27</a:t>
            </a:fld>
            <a:endParaRPr lang="pt-BR"/>
          </a:p>
        </p:txBody>
      </p:sp>
      <p:sp>
        <p:nvSpPr>
          <p:cNvPr id="5" name="Text Box 2052"/>
          <p:cNvSpPr txBox="1">
            <a:spLocks noChangeArrowheads="1"/>
          </p:cNvSpPr>
          <p:nvPr/>
        </p:nvSpPr>
        <p:spPr bwMode="auto">
          <a:xfrm>
            <a:off x="990600" y="1349375"/>
            <a:ext cx="7224713" cy="42465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Apesar de inteiramente mecânica, a máquina analítica de Babbage essencialmente possuía os mesmos componentes que um computador atual:</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memória:</a:t>
            </a:r>
            <a:r>
              <a:rPr lang="pt-BR" sz="1800" dirty="0">
                <a:effectLst>
                  <a:outerShdw blurRad="38100" dist="38100" dir="2700000" algn="tl">
                    <a:srgbClr val="C0C0C0"/>
                  </a:outerShdw>
                </a:effectLst>
                <a:latin typeface="Verdana" pitchFamily="34" charset="0"/>
                <a:cs typeface="Times New Roman" pitchFamily="18" charset="0"/>
              </a:rPr>
              <a:t> rodas dentadas de contagem;</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processador: </a:t>
            </a:r>
            <a:r>
              <a:rPr lang="pt-BR" sz="1800" dirty="0">
                <a:effectLst>
                  <a:outerShdw blurRad="38100" dist="38100" dir="2700000" algn="tl">
                    <a:srgbClr val="C0C0C0"/>
                  </a:outerShdw>
                </a:effectLst>
                <a:latin typeface="Verdana" pitchFamily="34" charset="0"/>
                <a:cs typeface="Times New Roman" pitchFamily="18" charset="0"/>
              </a:rPr>
              <a:t>com uma unidade para realizar quatro as operações aritméticas e “unidade de controle”, constituída de cartões convenientemente perfurados para realizar esta ou aquela operação; e</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saída: </a:t>
            </a:r>
            <a:r>
              <a:rPr lang="pt-BR" sz="1800" dirty="0">
                <a:effectLst>
                  <a:outerShdw blurRad="38100" dist="38100" dir="2700000" algn="tl">
                    <a:srgbClr val="C0C0C0"/>
                  </a:outerShdw>
                </a:effectLst>
                <a:latin typeface="Verdana" pitchFamily="34" charset="0"/>
                <a:cs typeface="Times New Roman" pitchFamily="18" charset="0"/>
              </a:rPr>
              <a:t>para uma impressora ou para um dispositivo perfurador de cartões.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C3E9DFFE-D24B-4875-85B8-9CC5AEA788EA}" type="slidenum">
              <a:rPr lang="pt-BR" smtClean="0"/>
              <a:pPr>
                <a:defRPr/>
              </a:pPr>
              <a:t>28</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Somente em 1991 o museu de Ciência de Londres construiu uma versão da Máquina Analítica a partir dos desenhos de Babbage.</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9158" name="Picture 8"/>
          <p:cNvPicPr>
            <a:picLocks noChangeAspect="1" noChangeArrowheads="1"/>
          </p:cNvPicPr>
          <p:nvPr/>
        </p:nvPicPr>
        <p:blipFill>
          <a:blip r:embed="rId2" cstate="print"/>
          <a:srcRect/>
          <a:stretch>
            <a:fillRect/>
          </a:stretch>
        </p:blipFill>
        <p:spPr bwMode="auto">
          <a:xfrm>
            <a:off x="1585913" y="3071813"/>
            <a:ext cx="3771900" cy="2820987"/>
          </a:xfrm>
          <a:prstGeom prst="rect">
            <a:avLst/>
          </a:prstGeom>
          <a:noFill/>
          <a:ln w="9525">
            <a:solidFill>
              <a:schemeClr val="tx1"/>
            </a:solidFill>
            <a:miter lim="800000"/>
            <a:headEnd/>
            <a:tailEnd/>
          </a:ln>
        </p:spPr>
      </p:pic>
      <p:pic>
        <p:nvPicPr>
          <p:cNvPr id="49159" name="Picture 9"/>
          <p:cNvPicPr>
            <a:picLocks noChangeAspect="1" noChangeArrowheads="1"/>
          </p:cNvPicPr>
          <p:nvPr/>
        </p:nvPicPr>
        <p:blipFill>
          <a:blip r:embed="rId3" cstate="print"/>
          <a:srcRect/>
          <a:stretch>
            <a:fillRect/>
          </a:stretch>
        </p:blipFill>
        <p:spPr bwMode="auto">
          <a:xfrm>
            <a:off x="5929313" y="3071813"/>
            <a:ext cx="2143125" cy="2844800"/>
          </a:xfrm>
          <a:prstGeom prst="rect">
            <a:avLst/>
          </a:prstGeom>
          <a:noFill/>
          <a:ln w="9525">
            <a:solidFill>
              <a:schemeClr val="tx1"/>
            </a:solid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2F373F83-7E33-4E80-A7CC-2B9B876D0D03}" type="slidenum">
              <a:rPr lang="pt-BR" smtClean="0"/>
              <a:pPr>
                <a:defRPr/>
              </a:pPr>
              <a:t>29</a:t>
            </a:fld>
            <a:endParaRPr lang="pt-BR"/>
          </a:p>
        </p:txBody>
      </p:sp>
      <p:sp>
        <p:nvSpPr>
          <p:cNvPr id="5" name="Text Box 2052"/>
          <p:cNvSpPr txBox="1">
            <a:spLocks noChangeArrowheads="1"/>
          </p:cNvSpPr>
          <p:nvPr/>
        </p:nvSpPr>
        <p:spPr bwMode="auto">
          <a:xfrm>
            <a:off x="990600" y="1349375"/>
            <a:ext cx="7224713" cy="53546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(1815 - 1852), Condessa de </a:t>
            </a:r>
            <a:r>
              <a:rPr lang="pt-BR" sz="1800" dirty="0" err="1">
                <a:effectLst>
                  <a:outerShdw blurRad="38100" dist="38100" dir="2700000" algn="tl">
                    <a:srgbClr val="C0C0C0"/>
                  </a:outerShdw>
                </a:effectLst>
                <a:latin typeface="Verdana" pitchFamily="34" charset="0"/>
                <a:cs typeface="Times New Roman" pitchFamily="18" charset="0"/>
              </a:rPr>
              <a:t>Lovelace</a:t>
            </a:r>
            <a:r>
              <a:rPr lang="pt-BR" sz="1800" dirty="0">
                <a:effectLst>
                  <a:outerShdw blurRad="38100" dist="38100" dir="2700000" algn="tl">
                    <a:srgbClr val="C0C0C0"/>
                  </a:outerShdw>
                </a:effectLst>
                <a:latin typeface="Verdana" pitchFamily="34" charset="0"/>
                <a:cs typeface="Times New Roman" pitchFamily="18" charset="0"/>
              </a:rPr>
              <a:t>: matemática talentosa, grande colaboradora de Babbage.</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Criou programas de exemplo para a máquina.</a:t>
            </a:r>
          </a:p>
          <a:p>
            <a:pPr lvl="1" algn="just">
              <a:defRPr/>
            </a:pPr>
            <a:r>
              <a:rPr lang="pt-BR" sz="1800" dirty="0">
                <a:effectLst>
                  <a:outerShdw blurRad="38100" dist="38100" dir="2700000" algn="tl">
                    <a:srgbClr val="C0C0C0"/>
                  </a:outerShdw>
                </a:effectLst>
                <a:latin typeface="Verdana" pitchFamily="34" charset="0"/>
                <a:cs typeface="Times New Roman" pitchFamily="18" charset="0"/>
              </a:rPr>
              <a:t> </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É reconhecida como a primeira </a:t>
            </a:r>
            <a:r>
              <a:rPr lang="pt-BR" sz="1800" dirty="0" err="1">
                <a:effectLst>
                  <a:outerShdw blurRad="38100" dist="38100" dir="2700000" algn="tl">
                    <a:srgbClr val="C0C0C0"/>
                  </a:outerShdw>
                </a:effectLst>
                <a:latin typeface="Verdana" pitchFamily="34" charset="0"/>
                <a:cs typeface="Times New Roman" pitchFamily="18" charset="0"/>
              </a:rPr>
              <a:t>programadora</a:t>
            </a:r>
            <a:r>
              <a:rPr lang="pt-BR" sz="1800" dirty="0">
                <a:effectLst>
                  <a:outerShdw blurRad="38100" dist="38100" dir="2700000" algn="tl">
                    <a:srgbClr val="C0C0C0"/>
                  </a:outerShdw>
                </a:effectLst>
                <a:latin typeface="Verdana" pitchFamily="34" charset="0"/>
                <a:cs typeface="Times New Roman" pitchFamily="18" charset="0"/>
              </a:rPr>
              <a:t> de toda a história.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Serviu de nome para a linguagem de programação ADA, desenvolvida para o departamento de Defesa dos EUA.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 relação à Máquina Analítica, Babbage declarou que </a:t>
            </a:r>
            <a:r>
              <a:rPr lang="pt-BR" sz="1800" dirty="0" err="1">
                <a:effectLst>
                  <a:outerShdw blurRad="38100" dist="38100" dir="2700000" algn="tl">
                    <a:srgbClr val="C0C0C0"/>
                  </a:outerShdw>
                </a:effectLst>
                <a:latin typeface="Verdana" pitchFamily="34" charset="0"/>
                <a:cs typeface="Times New Roman" pitchFamily="18" charset="0"/>
              </a:rPr>
              <a:t>Lovelace</a:t>
            </a:r>
            <a:r>
              <a:rPr lang="pt-BR" sz="1800" dirty="0">
                <a:effectLst>
                  <a:outerShdw blurRad="38100" dist="38100" dir="2700000" algn="tl">
                    <a:srgbClr val="C0C0C0"/>
                  </a:outerShdw>
                </a:effectLst>
                <a:latin typeface="Verdana" pitchFamily="34" charset="0"/>
                <a:cs typeface="Times New Roman" pitchFamily="18" charset="0"/>
              </a:rPr>
              <a:t> "parece compreendê-la melhor que eu".</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9F6FC9EE-7369-4D28-B8E0-21CBFAA80356}" type="slidenum">
              <a:rPr lang="pt-BR" smtClean="0"/>
              <a:pPr>
                <a:defRPr/>
              </a:pPr>
              <a:t>3</a:t>
            </a:fld>
            <a:endParaRPr lang="pt-BR"/>
          </a:p>
        </p:txBody>
      </p:sp>
      <p:sp>
        <p:nvSpPr>
          <p:cNvPr id="5" name="Text Box 2052"/>
          <p:cNvSpPr txBox="1">
            <a:spLocks noChangeArrowheads="1"/>
          </p:cNvSpPr>
          <p:nvPr/>
        </p:nvSpPr>
        <p:spPr bwMode="auto">
          <a:xfrm>
            <a:off x="990600" y="1349375"/>
            <a:ext cx="6934200" cy="45243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primeiro grande passo do homem rumo à Ciência e à tecnologia talvez tenha sido a concepção da idéia de número.</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Como surgiu a idéia do número?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Comparação entre conjuntos.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4102" name="Picture 8"/>
          <p:cNvPicPr>
            <a:picLocks noChangeAspect="1" noChangeArrowheads="1"/>
          </p:cNvPicPr>
          <p:nvPr/>
        </p:nvPicPr>
        <p:blipFill>
          <a:blip r:embed="rId2" cstate="print"/>
          <a:srcRect/>
          <a:stretch>
            <a:fillRect/>
          </a:stretch>
        </p:blipFill>
        <p:spPr bwMode="auto">
          <a:xfrm>
            <a:off x="2857500" y="2995613"/>
            <a:ext cx="3387725" cy="229076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D50C72E0-9C7F-4CC4-AE7F-0DC659DFF969}" type="slidenum">
              <a:rPr lang="pt-BR" smtClean="0"/>
              <a:pPr>
                <a:defRPr/>
              </a:pPr>
              <a:t>30</a:t>
            </a:fld>
            <a:endParaRPr lang="pt-BR"/>
          </a:p>
        </p:txBody>
      </p:sp>
      <p:sp>
        <p:nvSpPr>
          <p:cNvPr id="5" name="Text Box 2052"/>
          <p:cNvSpPr txBox="1">
            <a:spLocks noChangeArrowheads="1"/>
          </p:cNvSpPr>
          <p:nvPr/>
        </p:nvSpPr>
        <p:spPr bwMode="auto">
          <a:xfrm>
            <a:off x="990600" y="1349375"/>
            <a:ext cx="7224738" cy="230832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era filha legítima do poeta Lord Byron.</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6" algn="just">
              <a:buFont typeface="Wingdings" pitchFamily="2" charset="2"/>
              <a:buChar char="Ø"/>
              <a:defRPr/>
            </a:pPr>
            <a:endParaRPr lang="pt-BR" sz="1800" dirty="0">
              <a:effectLst>
                <a:outerShdw blurRad="38100" dist="38100" dir="2700000" algn="tl">
                  <a:srgbClr val="C0C0C0"/>
                </a:outerShdw>
              </a:effectLst>
              <a:latin typeface="Verdana" pitchFamily="34" charset="0"/>
              <a:cs typeface="Times New Roman" pitchFamily="18" charset="0"/>
            </a:endParaRPr>
          </a:p>
          <a:p>
            <a:pPr lvl="6"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Lord Byron </a:t>
            </a:r>
            <a:r>
              <a:rPr lang="pt-BR" sz="1800" dirty="0">
                <a:effectLst>
                  <a:outerShdw blurRad="38100" dist="38100" dir="2700000" algn="tl">
                    <a:srgbClr val="C0C0C0"/>
                  </a:outerShdw>
                </a:effectLst>
                <a:latin typeface="Verdana" pitchFamily="34" charset="0"/>
                <a:cs typeface="Times New Roman" pitchFamily="18" charset="0"/>
              </a:rPr>
              <a:t>(1788 - 1824), destacado poeta britânico.</a:t>
            </a:r>
          </a:p>
          <a:p>
            <a:pPr lvl="6"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51206" name="Picture 8"/>
          <p:cNvPicPr>
            <a:picLocks noChangeAspect="1" noChangeArrowheads="1"/>
          </p:cNvPicPr>
          <p:nvPr/>
        </p:nvPicPr>
        <p:blipFill>
          <a:blip r:embed="rId2" cstate="print"/>
          <a:srcRect/>
          <a:stretch>
            <a:fillRect/>
          </a:stretch>
        </p:blipFill>
        <p:spPr bwMode="auto">
          <a:xfrm>
            <a:off x="1352550" y="2000250"/>
            <a:ext cx="1647825" cy="2428875"/>
          </a:xfrm>
          <a:prstGeom prst="rect">
            <a:avLst/>
          </a:prstGeom>
          <a:noFill/>
          <a:ln w="57150">
            <a:noFill/>
            <a:miter lim="800000"/>
            <a:headEnd/>
            <a:tailEnd/>
          </a:ln>
        </p:spPr>
      </p:pic>
      <p:pic>
        <p:nvPicPr>
          <p:cNvPr id="51207" name="Picture 2" descr="320px-Lord_Byron.jpg image by solitary_03"/>
          <p:cNvPicPr>
            <a:picLocks noChangeAspect="1" noChangeArrowheads="1"/>
          </p:cNvPicPr>
          <p:nvPr/>
        </p:nvPicPr>
        <p:blipFill>
          <a:blip r:embed="rId3" cstate="print"/>
          <a:srcRect/>
          <a:stretch>
            <a:fillRect/>
          </a:stretch>
        </p:blipFill>
        <p:spPr bwMode="auto">
          <a:xfrm>
            <a:off x="6858000" y="4214813"/>
            <a:ext cx="1492250" cy="1785937"/>
          </a:xfrm>
          <a:prstGeom prst="rect">
            <a:avLst/>
          </a:prstGeom>
          <a:noFill/>
          <a:ln w="9525">
            <a:noFill/>
            <a:miter lim="800000"/>
            <a:headEnd/>
            <a:tailEnd/>
          </a:ln>
        </p:spPr>
      </p:pic>
      <p:sp>
        <p:nvSpPr>
          <p:cNvPr id="51208" name="Retângulo 7"/>
          <p:cNvSpPr>
            <a:spLocks noChangeArrowheads="1"/>
          </p:cNvSpPr>
          <p:nvPr/>
        </p:nvSpPr>
        <p:spPr bwMode="auto">
          <a:xfrm>
            <a:off x="3643313" y="3071813"/>
            <a:ext cx="4857750" cy="1570037"/>
          </a:xfrm>
          <a:prstGeom prst="rect">
            <a:avLst/>
          </a:prstGeom>
          <a:noFill/>
          <a:ln w="9525">
            <a:noFill/>
            <a:miter lim="800000"/>
            <a:headEnd/>
            <a:tailEnd/>
          </a:ln>
        </p:spPr>
        <p:txBody>
          <a:bodyPr>
            <a:spAutoFit/>
          </a:bodyPr>
          <a:lstStyle/>
          <a:p>
            <a:r>
              <a:rPr lang="pt-BR" sz="1600">
                <a:latin typeface="Arial" charset="0"/>
                <a:cs typeface="Arial" charset="0"/>
              </a:rPr>
              <a:t>“Há um tal prazer nos bosques inexplorados;</a:t>
            </a:r>
            <a:br>
              <a:rPr lang="pt-BR" sz="1600">
                <a:latin typeface="Arial" charset="0"/>
                <a:cs typeface="Arial" charset="0"/>
              </a:rPr>
            </a:br>
            <a:r>
              <a:rPr lang="pt-BR" sz="1600">
                <a:latin typeface="Arial" charset="0"/>
                <a:cs typeface="Arial" charset="0"/>
              </a:rPr>
              <a:t>Há uma tal beleza na praia solitária;</a:t>
            </a:r>
            <a:br>
              <a:rPr lang="pt-BR" sz="1600">
                <a:latin typeface="Arial" charset="0"/>
                <a:cs typeface="Arial" charset="0"/>
              </a:rPr>
            </a:br>
            <a:r>
              <a:rPr lang="pt-BR" sz="1600">
                <a:latin typeface="Arial" charset="0"/>
                <a:cs typeface="Arial" charset="0"/>
              </a:rPr>
              <a:t>Há uma sociedade que ninguém invade</a:t>
            </a:r>
            <a:br>
              <a:rPr lang="pt-BR" sz="1600">
                <a:latin typeface="Arial" charset="0"/>
                <a:cs typeface="Arial" charset="0"/>
              </a:rPr>
            </a:br>
            <a:r>
              <a:rPr lang="pt-BR" sz="1600">
                <a:latin typeface="Arial" charset="0"/>
                <a:cs typeface="Arial" charset="0"/>
              </a:rPr>
              <a:t>Perto do mar profundo e da música do seu bramir:</a:t>
            </a:r>
            <a:br>
              <a:rPr lang="pt-BR" sz="1600">
                <a:latin typeface="Arial" charset="0"/>
                <a:cs typeface="Arial" charset="0"/>
              </a:rPr>
            </a:br>
            <a:r>
              <a:rPr lang="pt-BR" sz="1600">
                <a:latin typeface="Arial" charset="0"/>
                <a:cs typeface="Arial" charset="0"/>
              </a:rPr>
              <a:t>Não que eu ame menos o homem,</a:t>
            </a:r>
            <a:br>
              <a:rPr lang="pt-BR" sz="1600">
                <a:latin typeface="Arial" charset="0"/>
                <a:cs typeface="Arial" charset="0"/>
              </a:rPr>
            </a:br>
            <a:r>
              <a:rPr lang="pt-BR" sz="1600">
                <a:latin typeface="Arial" charset="0"/>
                <a:cs typeface="Arial" charset="0"/>
              </a:rPr>
              <a:t>Mas amo mais a Natureza.”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3245CC5C-D284-41FE-8403-694535AE71CD}" type="slidenum">
              <a:rPr lang="pt-BR" smtClean="0"/>
              <a:pPr>
                <a:defRPr/>
              </a:pPr>
              <a:t>31</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era filha legítima do poeta Lord Byron.</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52230" name="Picture 8"/>
          <p:cNvPicPr>
            <a:picLocks noChangeAspect="1" noChangeArrowheads="1"/>
          </p:cNvPicPr>
          <p:nvPr/>
        </p:nvPicPr>
        <p:blipFill>
          <a:blip r:embed="rId2" cstate="print"/>
          <a:srcRect/>
          <a:stretch>
            <a:fillRect/>
          </a:stretch>
        </p:blipFill>
        <p:spPr bwMode="auto">
          <a:xfrm>
            <a:off x="1352550" y="2000250"/>
            <a:ext cx="1647825" cy="2428875"/>
          </a:xfrm>
          <a:prstGeom prst="rect">
            <a:avLst/>
          </a:prstGeom>
          <a:noFill/>
          <a:ln w="57150">
            <a:noFill/>
            <a:miter lim="800000"/>
            <a:headEnd/>
            <a:tailEnd/>
          </a:ln>
        </p:spPr>
      </p:pic>
      <p:pic>
        <p:nvPicPr>
          <p:cNvPr id="52231" name="Picture 2" descr="C:\Users\Zaghetto\Desktop\ada_lovelaces_197th_birthday-991005-hp.jpg"/>
          <p:cNvPicPr>
            <a:picLocks noChangeAspect="1" noChangeArrowheads="1"/>
          </p:cNvPicPr>
          <p:nvPr/>
        </p:nvPicPr>
        <p:blipFill>
          <a:blip r:embed="rId3" cstate="print"/>
          <a:srcRect/>
          <a:stretch>
            <a:fillRect/>
          </a:stretch>
        </p:blipFill>
        <p:spPr bwMode="auto">
          <a:xfrm>
            <a:off x="3405188" y="2676525"/>
            <a:ext cx="4524375" cy="17526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B5D7886-3963-4917-9D4D-A71C36921C35}" type="slidenum">
              <a:rPr lang="pt-BR" smtClean="0"/>
              <a:pPr>
                <a:defRPr/>
              </a:pPr>
              <a:t>32</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Com a invenção do motor elétrico (</a:t>
            </a:r>
            <a:r>
              <a:rPr lang="pt-BR" sz="1800" b="1" dirty="0">
                <a:effectLst>
                  <a:outerShdw blurRad="38100" dist="38100" dir="2700000" algn="tl">
                    <a:srgbClr val="C0C0C0"/>
                  </a:outerShdw>
                </a:effectLst>
                <a:latin typeface="Verdana" pitchFamily="34" charset="0"/>
                <a:cs typeface="Times New Roman" pitchFamily="18" charset="0"/>
              </a:rPr>
              <a:t>Michael </a:t>
            </a:r>
            <a:r>
              <a:rPr lang="pt-BR" sz="1800" b="1" dirty="0" err="1">
                <a:effectLst>
                  <a:outerShdw blurRad="38100" dist="38100" dir="2700000" algn="tl">
                    <a:srgbClr val="C0C0C0"/>
                  </a:outerShdw>
                </a:effectLst>
                <a:latin typeface="Verdana" pitchFamily="34" charset="0"/>
                <a:cs typeface="Times New Roman" pitchFamily="18" charset="0"/>
              </a:rPr>
              <a:t>Faraday</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Joseph Henry</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Tomas Davenport</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Nikola</a:t>
            </a:r>
            <a:r>
              <a:rPr lang="pt-BR" sz="1800" b="1" dirty="0">
                <a:effectLst>
                  <a:outerShdw blurRad="38100" dist="38100" dir="2700000" algn="tl">
                    <a:srgbClr val="C0C0C0"/>
                  </a:outerShdw>
                </a:effectLst>
                <a:latin typeface="Verdana" pitchFamily="34" charset="0"/>
                <a:cs typeface="Times New Roman" pitchFamily="18" charset="0"/>
              </a:rPr>
              <a:t> Tesla</a:t>
            </a:r>
            <a:r>
              <a:rPr lang="pt-BR" sz="1800" dirty="0">
                <a:effectLst>
                  <a:outerShdw blurRad="38100" dist="38100" dir="2700000" algn="tl">
                    <a:srgbClr val="C0C0C0"/>
                  </a:outerShdw>
                </a:effectLst>
                <a:latin typeface="Verdana" pitchFamily="34" charset="0"/>
                <a:cs typeface="Times New Roman" pitchFamily="18" charset="0"/>
              </a:rPr>
              <a:t>), no fim do século XIX, surgiu uma grande quantidade de máquinas de somar acionadas por motores elétricos.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3254" name="Grupo 9"/>
          <p:cNvGrpSpPr>
            <a:grpSpLocks/>
          </p:cNvGrpSpPr>
          <p:nvPr/>
        </p:nvGrpSpPr>
        <p:grpSpPr bwMode="auto">
          <a:xfrm>
            <a:off x="557981" y="2857500"/>
            <a:ext cx="8118475" cy="2825750"/>
            <a:chOff x="500063" y="2857500"/>
            <a:chExt cx="8118475" cy="2825750"/>
          </a:xfrm>
        </p:grpSpPr>
        <p:pic>
          <p:nvPicPr>
            <p:cNvPr id="53255" name="Picture 4" descr="http://www.famouspeoplebiographyguide.com/images/Michael-Faraday-Biography.jpg"/>
            <p:cNvPicPr>
              <a:picLocks noChangeAspect="1" noChangeArrowheads="1"/>
            </p:cNvPicPr>
            <p:nvPr/>
          </p:nvPicPr>
          <p:blipFill>
            <a:blip r:embed="rId2" cstate="print"/>
            <a:srcRect/>
            <a:stretch>
              <a:fillRect/>
            </a:stretch>
          </p:blipFill>
          <p:spPr bwMode="auto">
            <a:xfrm>
              <a:off x="500063" y="2857500"/>
              <a:ext cx="2000250" cy="2824163"/>
            </a:xfrm>
            <a:prstGeom prst="rect">
              <a:avLst/>
            </a:prstGeom>
            <a:noFill/>
            <a:ln w="9525">
              <a:noFill/>
              <a:miter lim="800000"/>
              <a:headEnd/>
              <a:tailEnd/>
            </a:ln>
          </p:spPr>
        </p:pic>
        <p:pic>
          <p:nvPicPr>
            <p:cNvPr id="53256" name="Picture 6" descr="http://upload.wikimedia.org/wikipedia/commons/thumb/3/30/Bolton-henry.jpg/180px-Bolton-henry.jpg"/>
            <p:cNvPicPr>
              <a:picLocks noChangeAspect="1" noChangeArrowheads="1"/>
            </p:cNvPicPr>
            <p:nvPr/>
          </p:nvPicPr>
          <p:blipFill>
            <a:blip r:embed="rId3" cstate="print"/>
            <a:srcRect/>
            <a:stretch>
              <a:fillRect/>
            </a:stretch>
          </p:blipFill>
          <p:spPr bwMode="auto">
            <a:xfrm>
              <a:off x="2243138" y="2857500"/>
              <a:ext cx="2043112" cy="2825750"/>
            </a:xfrm>
            <a:prstGeom prst="rect">
              <a:avLst/>
            </a:prstGeom>
            <a:noFill/>
            <a:ln w="9525">
              <a:noFill/>
              <a:miter lim="800000"/>
              <a:headEnd/>
              <a:tailEnd/>
            </a:ln>
          </p:spPr>
        </p:pic>
        <p:pic>
          <p:nvPicPr>
            <p:cNvPr id="53257" name="Picture 8" descr="http://www.memagazine.org/backissues/membersonly/july99/features/blacksmith/66.jpg"/>
            <p:cNvPicPr>
              <a:picLocks noChangeAspect="1" noChangeArrowheads="1"/>
            </p:cNvPicPr>
            <p:nvPr/>
          </p:nvPicPr>
          <p:blipFill>
            <a:blip r:embed="rId4" cstate="print"/>
            <a:srcRect/>
            <a:stretch>
              <a:fillRect/>
            </a:stretch>
          </p:blipFill>
          <p:spPr bwMode="auto">
            <a:xfrm>
              <a:off x="4214813" y="2857500"/>
              <a:ext cx="2055812" cy="2825750"/>
            </a:xfrm>
            <a:prstGeom prst="rect">
              <a:avLst/>
            </a:prstGeom>
            <a:noFill/>
            <a:ln w="9525">
              <a:noFill/>
              <a:miter lim="800000"/>
              <a:headEnd/>
              <a:tailEnd/>
            </a:ln>
          </p:spPr>
        </p:pic>
        <p:pic>
          <p:nvPicPr>
            <p:cNvPr id="53258" name="Picture 10" descr="Nikola Tesla"/>
            <p:cNvPicPr>
              <a:picLocks noChangeAspect="1" noChangeArrowheads="1"/>
            </p:cNvPicPr>
            <p:nvPr/>
          </p:nvPicPr>
          <p:blipFill>
            <a:blip r:embed="rId5" cstate="print"/>
            <a:srcRect/>
            <a:stretch>
              <a:fillRect/>
            </a:stretch>
          </p:blipFill>
          <p:spPr bwMode="auto">
            <a:xfrm>
              <a:off x="6143625" y="2857500"/>
              <a:ext cx="2474913" cy="2825750"/>
            </a:xfrm>
            <a:prstGeom prst="rect">
              <a:avLst/>
            </a:prstGeom>
            <a:noFill/>
            <a:ln w="9525">
              <a:noFill/>
              <a:miter lim="800000"/>
              <a:headEnd/>
              <a:tailEnd/>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D32C6CE2-C22F-4037-8249-2467D93C5F98}" type="slidenum">
              <a:rPr lang="pt-BR" smtClean="0"/>
              <a:pPr>
                <a:defRPr/>
              </a:pPr>
              <a:t>33</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Curiosidade: Motor de Homopolar</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http://www.youtube.com/watch?v=w2f6RD1hT6Q</a:t>
            </a:r>
          </a:p>
          <a:p>
            <a:pPr lvl="1"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http://www.youtube.com/watch?v=3aPQqNt15-o</a:t>
            </a:r>
          </a:p>
        </p:txBody>
      </p:sp>
      <p:grpSp>
        <p:nvGrpSpPr>
          <p:cNvPr id="54277" name="Grupo 8"/>
          <p:cNvGrpSpPr>
            <a:grpSpLocks/>
          </p:cNvGrpSpPr>
          <p:nvPr/>
        </p:nvGrpSpPr>
        <p:grpSpPr bwMode="auto">
          <a:xfrm>
            <a:off x="785813" y="2901950"/>
            <a:ext cx="7500937" cy="2955925"/>
            <a:chOff x="785813" y="2901950"/>
            <a:chExt cx="7500937" cy="2955925"/>
          </a:xfrm>
        </p:grpSpPr>
        <p:pic>
          <p:nvPicPr>
            <p:cNvPr id="54279" name="Picture 2"/>
            <p:cNvPicPr>
              <a:picLocks noChangeAspect="1" noChangeArrowheads="1"/>
            </p:cNvPicPr>
            <p:nvPr/>
          </p:nvPicPr>
          <p:blipFill>
            <a:blip r:embed="rId2" cstate="print"/>
            <a:srcRect/>
            <a:stretch>
              <a:fillRect/>
            </a:stretch>
          </p:blipFill>
          <p:spPr bwMode="auto">
            <a:xfrm>
              <a:off x="785813" y="2901950"/>
              <a:ext cx="3286125" cy="2954338"/>
            </a:xfrm>
            <a:prstGeom prst="rect">
              <a:avLst/>
            </a:prstGeom>
            <a:noFill/>
            <a:ln w="9525">
              <a:noFill/>
              <a:miter lim="800000"/>
              <a:headEnd/>
              <a:tailEnd/>
            </a:ln>
          </p:spPr>
        </p:pic>
        <p:pic>
          <p:nvPicPr>
            <p:cNvPr id="54280" name="Picture 4" descr="http://static.flickr.com/93/208883275_fc7672ee42.jpg"/>
            <p:cNvPicPr>
              <a:picLocks noChangeAspect="1" noChangeArrowheads="1"/>
            </p:cNvPicPr>
            <p:nvPr/>
          </p:nvPicPr>
          <p:blipFill>
            <a:blip r:embed="rId3" cstate="print"/>
            <a:srcRect/>
            <a:stretch>
              <a:fillRect/>
            </a:stretch>
          </p:blipFill>
          <p:spPr bwMode="auto">
            <a:xfrm>
              <a:off x="4346575" y="2901950"/>
              <a:ext cx="3940175" cy="2955925"/>
            </a:xfrm>
            <a:prstGeom prst="rect">
              <a:avLst/>
            </a:prstGeom>
            <a:noFill/>
            <a:ln w="9525">
              <a:noFill/>
              <a:miter lim="800000"/>
              <a:headEnd/>
              <a:tailEnd/>
            </a:ln>
          </p:spPr>
        </p:pic>
      </p:grpSp>
      <p:sp>
        <p:nvSpPr>
          <p:cNvPr id="8"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B4C9AEF-8898-4B2A-AD21-5E11EB4D518C}" type="slidenum">
              <a:rPr lang="pt-BR" smtClean="0"/>
              <a:pPr>
                <a:defRPr/>
              </a:pPr>
              <a:t>34</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1889 </a:t>
            </a:r>
            <a:r>
              <a:rPr lang="pt-BR" sz="1800" b="1" dirty="0" err="1">
                <a:effectLst>
                  <a:outerShdw blurRad="38100" dist="38100" dir="2700000" algn="tl">
                    <a:srgbClr val="C0C0C0"/>
                  </a:outerShdw>
                </a:effectLst>
                <a:latin typeface="Verdana" pitchFamily="34" charset="0"/>
                <a:cs typeface="Times New Roman" pitchFamily="18" charset="0"/>
              </a:rPr>
              <a:t>Herman</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Hollerith</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(1860 - 1929)</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desenvolveu uma máquina perfuradora de cartões e uma máquina </a:t>
            </a:r>
            <a:r>
              <a:rPr lang="pt-BR" sz="1800" dirty="0" err="1">
                <a:effectLst>
                  <a:outerShdw blurRad="38100" dist="38100" dir="2700000" algn="tl">
                    <a:srgbClr val="C0C0C0"/>
                  </a:outerShdw>
                </a:effectLst>
                <a:latin typeface="Verdana" pitchFamily="34" charset="0"/>
                <a:cs typeface="Times New Roman" pitchFamily="18" charset="0"/>
              </a:rPr>
              <a:t>tabuladora</a:t>
            </a:r>
            <a:r>
              <a:rPr lang="pt-BR" sz="1800" dirty="0">
                <a:effectLst>
                  <a:outerShdw blurRad="38100" dist="38100" dir="2700000" algn="tl">
                    <a:srgbClr val="C0C0C0"/>
                  </a:outerShdw>
                </a:effectLst>
                <a:latin typeface="Verdana" pitchFamily="34" charset="0"/>
                <a:cs typeface="Times New Roman" pitchFamily="18" charset="0"/>
              </a:rPr>
              <a:t> que contava, classificava e ordenava informações armazenadas em cartões perfurados.</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grpSp>
        <p:nvGrpSpPr>
          <p:cNvPr id="55302" name="Grupo 7"/>
          <p:cNvGrpSpPr>
            <a:grpSpLocks/>
          </p:cNvGrpSpPr>
          <p:nvPr/>
        </p:nvGrpSpPr>
        <p:grpSpPr bwMode="auto">
          <a:xfrm>
            <a:off x="1214438" y="2925763"/>
            <a:ext cx="6715125" cy="3098800"/>
            <a:chOff x="1214438" y="2925763"/>
            <a:chExt cx="6715125" cy="3098800"/>
          </a:xfrm>
        </p:grpSpPr>
        <p:pic>
          <p:nvPicPr>
            <p:cNvPr id="55303" name="Picture 2" descr="Herman Hollerith"/>
            <p:cNvPicPr>
              <a:picLocks noChangeAspect="1" noChangeArrowheads="1"/>
            </p:cNvPicPr>
            <p:nvPr/>
          </p:nvPicPr>
          <p:blipFill>
            <a:blip r:embed="rId2" cstate="print"/>
            <a:srcRect/>
            <a:stretch>
              <a:fillRect/>
            </a:stretch>
          </p:blipFill>
          <p:spPr bwMode="auto">
            <a:xfrm>
              <a:off x="1214438" y="2925763"/>
              <a:ext cx="2135187" cy="3074987"/>
            </a:xfrm>
            <a:prstGeom prst="rect">
              <a:avLst/>
            </a:prstGeom>
            <a:noFill/>
            <a:ln w="9525">
              <a:noFill/>
              <a:miter lim="800000"/>
              <a:headEnd/>
              <a:tailEnd/>
            </a:ln>
          </p:spPr>
        </p:pic>
        <p:pic>
          <p:nvPicPr>
            <p:cNvPr id="55304" name="Picture 4" descr="http://www.census.gov/history/img/pantograph.jpg"/>
            <p:cNvPicPr>
              <a:picLocks noChangeAspect="1" noChangeArrowheads="1"/>
            </p:cNvPicPr>
            <p:nvPr/>
          </p:nvPicPr>
          <p:blipFill>
            <a:blip r:embed="rId3" cstate="print"/>
            <a:srcRect/>
            <a:stretch>
              <a:fillRect/>
            </a:stretch>
          </p:blipFill>
          <p:spPr bwMode="auto">
            <a:xfrm>
              <a:off x="4214813" y="2928938"/>
              <a:ext cx="3714750" cy="3095625"/>
            </a:xfrm>
            <a:prstGeom prst="rect">
              <a:avLst/>
            </a:prstGeom>
            <a:noFill/>
            <a:ln w="9525">
              <a:noFill/>
              <a:miter lim="800000"/>
              <a:headEnd/>
              <a:tailEnd/>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46D1A3A9-734E-4835-98D4-77ADDCF99F20}" type="slidenum">
              <a:rPr lang="pt-BR" smtClean="0"/>
              <a:pPr>
                <a:defRPr/>
              </a:pPr>
              <a:t>35</a:t>
            </a:fld>
            <a:endParaRPr lang="pt-BR"/>
          </a:p>
        </p:txBody>
      </p:sp>
      <p:sp>
        <p:nvSpPr>
          <p:cNvPr id="5" name="Text Box 2052"/>
          <p:cNvSpPr txBox="1">
            <a:spLocks noChangeArrowheads="1"/>
          </p:cNvSpPr>
          <p:nvPr/>
        </p:nvSpPr>
        <p:spPr bwMode="auto">
          <a:xfrm>
            <a:off x="990600" y="1349375"/>
            <a:ext cx="7224713" cy="23082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Por causa dessa invenção, o </a:t>
            </a:r>
            <a:r>
              <a:rPr lang="pt-BR" sz="1800" i="1" dirty="0">
                <a:effectLst>
                  <a:outerShdw blurRad="38100" dist="38100" dir="2700000" algn="tl">
                    <a:srgbClr val="C0C0C0"/>
                  </a:outerShdw>
                </a:effectLst>
                <a:latin typeface="Verdana" pitchFamily="34" charset="0"/>
                <a:cs typeface="Times New Roman" pitchFamily="18" charset="0"/>
              </a:rPr>
              <a:t>Bureau </a:t>
            </a:r>
            <a:r>
              <a:rPr lang="pt-BR" sz="1800" i="1" dirty="0" err="1">
                <a:effectLst>
                  <a:outerShdw blurRad="38100" dist="38100" dir="2700000" algn="tl">
                    <a:srgbClr val="C0C0C0"/>
                  </a:outerShdw>
                </a:effectLst>
                <a:latin typeface="Verdana" pitchFamily="34" charset="0"/>
                <a:cs typeface="Times New Roman" pitchFamily="18" charset="0"/>
              </a:rPr>
              <a:t>of</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Census</a:t>
            </a:r>
            <a:r>
              <a:rPr lang="pt-BR" sz="1800" dirty="0">
                <a:effectLst>
                  <a:outerShdw blurRad="38100" dist="38100" dir="2700000" algn="tl">
                    <a:srgbClr val="C0C0C0"/>
                  </a:outerShdw>
                </a:effectLst>
                <a:latin typeface="Verdana" pitchFamily="34" charset="0"/>
                <a:cs typeface="Times New Roman" pitchFamily="18" charset="0"/>
              </a:rPr>
              <a:t> dos EUA contratou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em 1890 para utilizar sua máquina na apuração de dados do censo do mesmo ano. </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censo foi apurado em dois anos e meio, apesar do aumento da população de 50 para 63 milhões de habitantes em relação ao censo de 1880, que consumiu quase 10 anos de processamento manual.</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6326" name="Grupo 7"/>
          <p:cNvGrpSpPr>
            <a:grpSpLocks/>
          </p:cNvGrpSpPr>
          <p:nvPr/>
        </p:nvGrpSpPr>
        <p:grpSpPr bwMode="auto">
          <a:xfrm>
            <a:off x="2071688" y="3714750"/>
            <a:ext cx="5286375" cy="2265363"/>
            <a:chOff x="2071688" y="3714750"/>
            <a:chExt cx="5286375" cy="2265363"/>
          </a:xfrm>
        </p:grpSpPr>
        <p:pic>
          <p:nvPicPr>
            <p:cNvPr id="56327" name="Picture 2" descr="http://farm1.static.flickr.com/51/143443768_b1308f747b.jpg"/>
            <p:cNvPicPr>
              <a:picLocks noChangeAspect="1" noChangeArrowheads="1"/>
            </p:cNvPicPr>
            <p:nvPr/>
          </p:nvPicPr>
          <p:blipFill>
            <a:blip r:embed="rId2" cstate="print"/>
            <a:srcRect/>
            <a:stretch>
              <a:fillRect/>
            </a:stretch>
          </p:blipFill>
          <p:spPr bwMode="auto">
            <a:xfrm>
              <a:off x="4357688" y="3714750"/>
              <a:ext cx="3000375" cy="2251075"/>
            </a:xfrm>
            <a:prstGeom prst="rect">
              <a:avLst/>
            </a:prstGeom>
            <a:noFill/>
            <a:ln w="9525">
              <a:noFill/>
              <a:miter lim="800000"/>
              <a:headEnd/>
              <a:tailEnd/>
            </a:ln>
          </p:spPr>
        </p:pic>
        <p:pic>
          <p:nvPicPr>
            <p:cNvPr id="56328" name="Picture 4" descr="http://www.officemuseum.com/1908_Hollerith_Machine.jpg"/>
            <p:cNvPicPr>
              <a:picLocks noChangeAspect="1" noChangeArrowheads="1"/>
            </p:cNvPicPr>
            <p:nvPr/>
          </p:nvPicPr>
          <p:blipFill>
            <a:blip r:embed="rId3" cstate="print"/>
            <a:srcRect/>
            <a:stretch>
              <a:fillRect/>
            </a:stretch>
          </p:blipFill>
          <p:spPr bwMode="auto">
            <a:xfrm>
              <a:off x="2071688" y="3714750"/>
              <a:ext cx="1643062" cy="2265363"/>
            </a:xfrm>
            <a:prstGeom prst="rect">
              <a:avLst/>
            </a:prstGeom>
            <a:noFill/>
            <a:ln w="9525">
              <a:noFill/>
              <a:miter lim="800000"/>
              <a:headEnd/>
              <a:tailEnd/>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1502459C-E05D-4C4D-95CB-C83B51E26316}" type="slidenum">
              <a:rPr lang="pt-BR" smtClean="0"/>
              <a:pPr>
                <a:defRPr/>
              </a:pPr>
              <a:t>36</a:t>
            </a:fld>
            <a:endParaRPr lang="pt-BR"/>
          </a:p>
        </p:txBody>
      </p:sp>
      <p:sp>
        <p:nvSpPr>
          <p:cNvPr id="5" name="Text Box 2052"/>
          <p:cNvSpPr txBox="1">
            <a:spLocks noChangeArrowheads="1"/>
          </p:cNvSpPr>
          <p:nvPr/>
        </p:nvSpPr>
        <p:spPr bwMode="auto">
          <a:xfrm>
            <a:off x="990600" y="1349375"/>
            <a:ext cx="7224713" cy="25860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sucesso 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com a apuração do censo conduziu à criação, em 1896, da </a:t>
            </a:r>
            <a:r>
              <a:rPr lang="pt-BR" sz="1800" i="1" dirty="0" err="1">
                <a:effectLst>
                  <a:outerShdw blurRad="38100" dist="38100" dir="2700000" algn="tl">
                    <a:srgbClr val="C0C0C0"/>
                  </a:outerShdw>
                </a:effectLst>
                <a:latin typeface="Verdana" pitchFamily="34" charset="0"/>
                <a:cs typeface="Times New Roman" pitchFamily="18" charset="0"/>
              </a:rPr>
              <a:t>Tabulating</a:t>
            </a:r>
            <a:r>
              <a:rPr lang="pt-BR" sz="1800" i="1" dirty="0">
                <a:effectLst>
                  <a:outerShdw blurRad="38100" dist="38100" dir="2700000" algn="tl">
                    <a:srgbClr val="C0C0C0"/>
                  </a:outerShdw>
                </a:effectLst>
                <a:latin typeface="Verdana" pitchFamily="34" charset="0"/>
                <a:cs typeface="Times New Roman" pitchFamily="18" charset="0"/>
              </a:rPr>
              <a:t> Machine </a:t>
            </a:r>
            <a:r>
              <a:rPr lang="pt-BR" sz="1800" i="1" dirty="0" err="1">
                <a:effectLst>
                  <a:outerShdw blurRad="38100" dist="38100" dir="2700000" algn="tl">
                    <a:srgbClr val="C0C0C0"/>
                  </a:outerShdw>
                </a:effectLst>
                <a:latin typeface="Verdana" pitchFamily="34" charset="0"/>
                <a:cs typeface="Times New Roman" pitchFamily="18" charset="0"/>
              </a:rPr>
              <a:t>Company</a:t>
            </a:r>
            <a:r>
              <a:rPr lang="pt-BR" sz="1800" dirty="0">
                <a:effectLst>
                  <a:outerShdw blurRad="38100" dist="38100" dir="2700000" algn="tl">
                    <a:srgbClr val="C0C0C0"/>
                  </a:outerShdw>
                </a:effectLst>
                <a:latin typeface="Verdana" pitchFamily="34" charset="0"/>
                <a:cs typeface="Times New Roman" pitchFamily="18" charset="0"/>
              </a:rPr>
              <a:t>, por onde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vendia uma linha de máquinas de tabulação com cartões perfurados.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1911 um banqueiro (</a:t>
            </a:r>
            <a:r>
              <a:rPr lang="pt-BR" sz="1800" b="1" dirty="0">
                <a:effectLst>
                  <a:outerShdw blurRad="38100" dist="38100" dir="2700000" algn="tl">
                    <a:srgbClr val="C0C0C0"/>
                  </a:outerShdw>
                </a:effectLst>
                <a:latin typeface="Verdana" pitchFamily="34" charset="0"/>
                <a:cs typeface="Times New Roman" pitchFamily="18" charset="0"/>
              </a:rPr>
              <a:t>Charles R. </a:t>
            </a:r>
            <a:r>
              <a:rPr lang="pt-BR" sz="1800" b="1" dirty="0" err="1">
                <a:effectLst>
                  <a:outerShdw blurRad="38100" dist="38100" dir="2700000" algn="tl">
                    <a:srgbClr val="C0C0C0"/>
                  </a:outerShdw>
                </a:effectLst>
                <a:latin typeface="Verdana" pitchFamily="34" charset="0"/>
                <a:cs typeface="Times New Roman" pitchFamily="18" charset="0"/>
              </a:rPr>
              <a:t>Flint</a:t>
            </a:r>
            <a:r>
              <a:rPr lang="pt-BR" sz="1800" dirty="0">
                <a:effectLst>
                  <a:outerShdw blurRad="38100" dist="38100" dir="2700000" algn="tl">
                    <a:srgbClr val="C0C0C0"/>
                  </a:outerShdw>
                </a:effectLst>
                <a:latin typeface="Verdana" pitchFamily="34" charset="0"/>
                <a:cs typeface="Times New Roman" pitchFamily="18" charset="0"/>
              </a:rPr>
              <a:t>) persuadiu três companhias a se juntarem, entre elas a empresa 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formando a </a:t>
            </a:r>
            <a:r>
              <a:rPr lang="pt-BR" sz="1800" i="1" dirty="0" err="1">
                <a:effectLst>
                  <a:outerShdw blurRad="38100" dist="38100" dir="2700000" algn="tl">
                    <a:srgbClr val="C0C0C0"/>
                  </a:outerShdw>
                </a:effectLst>
                <a:latin typeface="Verdana" pitchFamily="34" charset="0"/>
                <a:cs typeface="Times New Roman" pitchFamily="18" charset="0"/>
              </a:rPr>
              <a:t>Computing-Tabulating-Recording</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Company</a:t>
            </a:r>
            <a:r>
              <a:rPr lang="pt-BR" sz="1800" dirty="0">
                <a:effectLst>
                  <a:outerShdw blurRad="38100" dist="38100" dir="2700000" algn="tl">
                    <a:srgbClr val="C0C0C0"/>
                  </a:outerShdw>
                </a:effectLst>
                <a:latin typeface="Verdana" pitchFamily="34" charset="0"/>
                <a:cs typeface="Times New Roman" pitchFamily="18" charset="0"/>
              </a:rPr>
              <a:t>.</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grpSp>
        <p:nvGrpSpPr>
          <p:cNvPr id="57350" name="Grupo 7"/>
          <p:cNvGrpSpPr>
            <a:grpSpLocks/>
          </p:cNvGrpSpPr>
          <p:nvPr/>
        </p:nvGrpSpPr>
        <p:grpSpPr bwMode="auto">
          <a:xfrm>
            <a:off x="2714625" y="3929063"/>
            <a:ext cx="4211638" cy="2033587"/>
            <a:chOff x="2714625" y="3929063"/>
            <a:chExt cx="4211638" cy="2033587"/>
          </a:xfrm>
        </p:grpSpPr>
        <p:pic>
          <p:nvPicPr>
            <p:cNvPr id="57351" name="Picture 2" descr="Computing-Tabulating-Recording Company (1911-1924)"/>
            <p:cNvPicPr>
              <a:picLocks noChangeAspect="1" noChangeArrowheads="1"/>
            </p:cNvPicPr>
            <p:nvPr/>
          </p:nvPicPr>
          <p:blipFill>
            <a:blip r:embed="rId2" cstate="print"/>
            <a:srcRect/>
            <a:stretch>
              <a:fillRect/>
            </a:stretch>
          </p:blipFill>
          <p:spPr bwMode="auto">
            <a:xfrm>
              <a:off x="5299075" y="3929063"/>
              <a:ext cx="1627188" cy="2027237"/>
            </a:xfrm>
            <a:prstGeom prst="rect">
              <a:avLst/>
            </a:prstGeom>
            <a:noFill/>
            <a:ln w="9525">
              <a:noFill/>
              <a:miter lim="800000"/>
              <a:headEnd/>
              <a:tailEnd/>
            </a:ln>
          </p:spPr>
        </p:pic>
        <p:pic>
          <p:nvPicPr>
            <p:cNvPr id="57352" name="Picture 8" descr="Charles R. Flint"/>
            <p:cNvPicPr>
              <a:picLocks noChangeAspect="1" noChangeArrowheads="1"/>
            </p:cNvPicPr>
            <p:nvPr/>
          </p:nvPicPr>
          <p:blipFill>
            <a:blip r:embed="rId3" cstate="print"/>
            <a:srcRect/>
            <a:stretch>
              <a:fillRect/>
            </a:stretch>
          </p:blipFill>
          <p:spPr bwMode="auto">
            <a:xfrm>
              <a:off x="2714625" y="3929063"/>
              <a:ext cx="1370013" cy="2033587"/>
            </a:xfrm>
            <a:prstGeom prst="rect">
              <a:avLst/>
            </a:prstGeom>
            <a:noFill/>
            <a:ln w="9525">
              <a:noFill/>
              <a:miter lim="800000"/>
              <a:headEnd/>
              <a:tailEnd/>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6B777DD0-BBD8-4027-9591-8B0E56C3C2D9}" type="slidenum">
              <a:rPr lang="pt-BR" smtClean="0"/>
              <a:pPr>
                <a:defRPr/>
              </a:pPr>
              <a:t>37</a:t>
            </a:fld>
            <a:endParaRPr lang="pt-BR"/>
          </a:p>
        </p:txBody>
      </p:sp>
      <p:sp>
        <p:nvSpPr>
          <p:cNvPr id="5" name="Text Box 2052"/>
          <p:cNvSpPr txBox="1">
            <a:spLocks noChangeArrowheads="1"/>
          </p:cNvSpPr>
          <p:nvPr/>
        </p:nvSpPr>
        <p:spPr bwMode="auto">
          <a:xfrm>
            <a:off x="990600" y="1349375"/>
            <a:ext cx="7224713" cy="4647426"/>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1914 </a:t>
            </a:r>
            <a:r>
              <a:rPr lang="pt-BR" sz="1800" b="1" dirty="0">
                <a:effectLst>
                  <a:outerShdw blurRad="38100" dist="38100" dir="2700000" algn="tl">
                    <a:srgbClr val="C0C0C0"/>
                  </a:outerShdw>
                </a:effectLst>
                <a:latin typeface="Verdana" pitchFamily="34" charset="0"/>
                <a:cs typeface="Times New Roman" pitchFamily="18" charset="0"/>
              </a:rPr>
              <a:t>Thomas J. Watson </a:t>
            </a:r>
            <a:r>
              <a:rPr lang="pt-BR" sz="1800" dirty="0">
                <a:effectLst>
                  <a:outerShdw blurRad="38100" dist="38100" dir="2700000" algn="tl">
                    <a:srgbClr val="C0C0C0"/>
                  </a:outerShdw>
                </a:effectLst>
                <a:latin typeface="Verdana" pitchFamily="34" charset="0"/>
                <a:cs typeface="Times New Roman" pitchFamily="18" charset="0"/>
              </a:rPr>
              <a:t>foi contratado como gerente geral, e em 1924 ele mudou o nome da companhia para IBM - </a:t>
            </a:r>
            <a:r>
              <a:rPr lang="pt-BR" sz="1800" i="1" dirty="0" err="1">
                <a:effectLst>
                  <a:outerShdw blurRad="38100" dist="38100" dir="2700000" algn="tl">
                    <a:srgbClr val="C0C0C0"/>
                  </a:outerShdw>
                </a:effectLst>
                <a:latin typeface="Verdana" pitchFamily="34" charset="0"/>
                <a:cs typeface="Times New Roman" pitchFamily="18" charset="0"/>
              </a:rPr>
              <a:t>International</a:t>
            </a:r>
            <a:r>
              <a:rPr lang="pt-BR" sz="1800" i="1" dirty="0">
                <a:effectLst>
                  <a:outerShdw blurRad="38100" dist="38100" dir="2700000" algn="tl">
                    <a:srgbClr val="C0C0C0"/>
                  </a:outerShdw>
                </a:effectLst>
                <a:latin typeface="Verdana" pitchFamily="34" charset="0"/>
                <a:cs typeface="Times New Roman" pitchFamily="18" charset="0"/>
              </a:rPr>
              <a:t> Business Machines.</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r>
              <a:rPr lang="pt-BR" sz="1200" dirty="0">
                <a:effectLst>
                  <a:outerShdw blurRad="38100" dist="38100" dir="2700000" algn="tl">
                    <a:srgbClr val="C0C0C0"/>
                  </a:outerShdw>
                </a:effectLst>
                <a:latin typeface="Verdana" pitchFamily="34" charset="0"/>
                <a:cs typeface="Times New Roman" pitchFamily="18" charset="0"/>
              </a:rPr>
              <a:t>http://www-03.ibm.com/ibm/history/exhibits/logo/logo_1.html</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8374" name="Grupo 7"/>
          <p:cNvGrpSpPr>
            <a:grpSpLocks/>
          </p:cNvGrpSpPr>
          <p:nvPr/>
        </p:nvGrpSpPr>
        <p:grpSpPr bwMode="auto">
          <a:xfrm>
            <a:off x="1643063" y="2357430"/>
            <a:ext cx="6357937" cy="3124200"/>
            <a:chOff x="1643063" y="2857500"/>
            <a:chExt cx="6357937" cy="3124200"/>
          </a:xfrm>
        </p:grpSpPr>
        <p:pic>
          <p:nvPicPr>
            <p:cNvPr id="58375" name="Picture 2" descr="International Business Machines (1924-1946)"/>
            <p:cNvPicPr>
              <a:picLocks noChangeAspect="1" noChangeArrowheads="1"/>
            </p:cNvPicPr>
            <p:nvPr/>
          </p:nvPicPr>
          <p:blipFill>
            <a:blip r:embed="rId2" cstate="print"/>
            <a:srcRect/>
            <a:stretch>
              <a:fillRect/>
            </a:stretch>
          </p:blipFill>
          <p:spPr bwMode="auto">
            <a:xfrm>
              <a:off x="4210050" y="2857500"/>
              <a:ext cx="3790950" cy="3124200"/>
            </a:xfrm>
            <a:prstGeom prst="rect">
              <a:avLst/>
            </a:prstGeom>
            <a:noFill/>
            <a:ln w="9525">
              <a:noFill/>
              <a:miter lim="800000"/>
              <a:headEnd/>
              <a:tailEnd/>
            </a:ln>
          </p:spPr>
        </p:pic>
        <p:pic>
          <p:nvPicPr>
            <p:cNvPr id="58376" name="Picture 8" descr="Thomas J. Watson"/>
            <p:cNvPicPr>
              <a:picLocks noChangeAspect="1" noChangeArrowheads="1"/>
            </p:cNvPicPr>
            <p:nvPr/>
          </p:nvPicPr>
          <p:blipFill>
            <a:blip r:embed="rId3" cstate="print"/>
            <a:srcRect/>
            <a:stretch>
              <a:fillRect/>
            </a:stretch>
          </p:blipFill>
          <p:spPr bwMode="auto">
            <a:xfrm>
              <a:off x="1643063" y="3032125"/>
              <a:ext cx="1900237" cy="2901950"/>
            </a:xfrm>
            <a:prstGeom prst="rect">
              <a:avLst/>
            </a:prstGeom>
            <a:noFill/>
            <a:ln w="9525">
              <a:noFill/>
              <a:miter lim="800000"/>
              <a:headEnd/>
              <a:tailEnd/>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65B3ADA-AE8C-4C03-B281-1F39FEAA8E17}" type="slidenum">
              <a:rPr lang="pt-BR" smtClean="0"/>
              <a:pPr>
                <a:defRPr/>
              </a:pPr>
              <a:t>38</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Relé (Joseph Henry):</a:t>
            </a: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grpSp>
        <p:nvGrpSpPr>
          <p:cNvPr id="59398" name="Grupo 7"/>
          <p:cNvGrpSpPr>
            <a:grpSpLocks/>
          </p:cNvGrpSpPr>
          <p:nvPr/>
        </p:nvGrpSpPr>
        <p:grpSpPr bwMode="auto">
          <a:xfrm>
            <a:off x="1155700" y="1730375"/>
            <a:ext cx="6916738" cy="4341813"/>
            <a:chOff x="1155700" y="1730375"/>
            <a:chExt cx="6916738" cy="4341813"/>
          </a:xfrm>
        </p:grpSpPr>
        <p:pic>
          <p:nvPicPr>
            <p:cNvPr id="59399" name="Picture 8" descr="http://upload.wikimedia.org/wikipedia/commons/9/93/Rele_2.jpg"/>
            <p:cNvPicPr>
              <a:picLocks noChangeAspect="1" noChangeArrowheads="1"/>
            </p:cNvPicPr>
            <p:nvPr/>
          </p:nvPicPr>
          <p:blipFill>
            <a:blip r:embed="rId2" cstate="print"/>
            <a:srcRect/>
            <a:stretch>
              <a:fillRect/>
            </a:stretch>
          </p:blipFill>
          <p:spPr bwMode="auto">
            <a:xfrm>
              <a:off x="5572125" y="1730375"/>
              <a:ext cx="2500313" cy="4341813"/>
            </a:xfrm>
            <a:prstGeom prst="rect">
              <a:avLst/>
            </a:prstGeom>
            <a:noFill/>
            <a:ln w="9525">
              <a:noFill/>
              <a:miter lim="800000"/>
              <a:headEnd/>
              <a:tailEnd/>
            </a:ln>
          </p:spPr>
        </p:pic>
        <p:pic>
          <p:nvPicPr>
            <p:cNvPr id="59400" name="Picture 9"/>
            <p:cNvPicPr>
              <a:picLocks noChangeAspect="1" noChangeArrowheads="1"/>
            </p:cNvPicPr>
            <p:nvPr/>
          </p:nvPicPr>
          <p:blipFill>
            <a:blip r:embed="rId3" cstate="print"/>
            <a:srcRect/>
            <a:stretch>
              <a:fillRect/>
            </a:stretch>
          </p:blipFill>
          <p:spPr bwMode="auto">
            <a:xfrm>
              <a:off x="1155700" y="2071688"/>
              <a:ext cx="3844925" cy="3357562"/>
            </a:xfrm>
            <a:prstGeom prst="rect">
              <a:avLst/>
            </a:prstGeom>
            <a:noFill/>
            <a:ln w="9525">
              <a:noFill/>
              <a:miter lim="800000"/>
              <a:headEnd/>
              <a:tailEnd/>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8EF77119-70C5-43FA-B872-8172A2C35AD3}" type="slidenum">
              <a:rPr lang="pt-BR" smtClean="0"/>
              <a:pPr>
                <a:defRPr/>
              </a:pPr>
              <a:t>39</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Na década de 1930, </a:t>
            </a:r>
            <a:r>
              <a:rPr lang="pt-BR" sz="1800" b="1" dirty="0">
                <a:effectLst>
                  <a:outerShdw blurRad="38100" dist="38100" dir="2700000" algn="tl">
                    <a:srgbClr val="C0C0C0"/>
                  </a:outerShdw>
                </a:effectLst>
                <a:latin typeface="Verdana" pitchFamily="34" charset="0"/>
                <a:cs typeface="Times New Roman" pitchFamily="18" charset="0"/>
              </a:rPr>
              <a:t>Konrad </a:t>
            </a:r>
            <a:r>
              <a:rPr lang="pt-BR" sz="1800" b="1" dirty="0" err="1">
                <a:effectLst>
                  <a:outerShdw blurRad="38100" dist="38100" dir="2700000" algn="tl">
                    <a:srgbClr val="C0C0C0"/>
                  </a:outerShdw>
                </a:effectLst>
                <a:latin typeface="Verdana" pitchFamily="34" charset="0"/>
                <a:cs typeface="Times New Roman" pitchFamily="18" charset="0"/>
              </a:rPr>
              <a:t>Zuse</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(1910 - 1955), um estudante de engenharia alemão, criou sua primeira máquina (binária), chamada Z1, baseada em relés eletromecânicos.</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Z1:</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pic>
        <p:nvPicPr>
          <p:cNvPr id="60422" name="Picture 2" descr="Konrad Zuse with a replica of the Z1."/>
          <p:cNvPicPr>
            <a:picLocks noChangeAspect="1" noChangeArrowheads="1"/>
          </p:cNvPicPr>
          <p:nvPr/>
        </p:nvPicPr>
        <p:blipFill>
          <a:blip r:embed="rId2" cstate="print"/>
          <a:srcRect/>
          <a:stretch>
            <a:fillRect/>
          </a:stretch>
        </p:blipFill>
        <p:spPr bwMode="auto">
          <a:xfrm>
            <a:off x="2500313" y="2786063"/>
            <a:ext cx="4071937" cy="30353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EEDD873-9AA4-4142-B07A-29ECED53EAF7}" type="slidenum">
              <a:rPr lang="pt-BR" smtClean="0"/>
              <a:pPr>
                <a:defRPr/>
              </a:pPr>
              <a:t>4</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comparação por agrupamentos deu origem ao conceito de </a:t>
            </a:r>
            <a:r>
              <a:rPr lang="pt-BR" sz="1800" b="1" i="1" dirty="0">
                <a:effectLst>
                  <a:outerShdw blurRad="38100" dist="38100" dir="2700000" algn="tl">
                    <a:srgbClr val="C0C0C0"/>
                  </a:outerShdw>
                </a:effectLst>
                <a:latin typeface="Verdana" pitchFamily="34" charset="0"/>
                <a:cs typeface="Times New Roman" pitchFamily="18" charset="0"/>
              </a:rPr>
              <a:t>base</a:t>
            </a:r>
            <a:r>
              <a:rPr lang="pt-BR" sz="1800" i="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de um sistema de numeração.</a:t>
            </a: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5126" name="Picture 2"/>
          <p:cNvPicPr>
            <a:picLocks noChangeAspect="1" noChangeArrowheads="1"/>
          </p:cNvPicPr>
          <p:nvPr/>
        </p:nvPicPr>
        <p:blipFill>
          <a:blip r:embed="rId2" cstate="print"/>
          <a:srcRect/>
          <a:stretch>
            <a:fillRect/>
          </a:stretch>
        </p:blipFill>
        <p:spPr bwMode="auto">
          <a:xfrm>
            <a:off x="2214563" y="2357438"/>
            <a:ext cx="5383212" cy="31432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E0913D0D-ECAD-4B73-ABAD-8BD113D85F3B}" type="slidenum">
              <a:rPr lang="pt-BR" smtClean="0"/>
              <a:pPr>
                <a:defRPr/>
              </a:pPr>
              <a:t>40</a:t>
            </a:fld>
            <a:endParaRPr lang="pt-BR"/>
          </a:p>
        </p:txBody>
      </p:sp>
      <p:sp>
        <p:nvSpPr>
          <p:cNvPr id="5" name="Text Box 2052"/>
          <p:cNvSpPr txBox="1">
            <a:spLocks noChangeArrowheads="1"/>
          </p:cNvSpPr>
          <p:nvPr/>
        </p:nvSpPr>
        <p:spPr bwMode="auto">
          <a:xfrm>
            <a:off x="990600" y="1349375"/>
            <a:ext cx="7224713" cy="28622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 "inventor" da época de dispositivos eletromecânicos foi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Howard H.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Aiken</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(1900 - 1973) um físico e matemático americano.</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Nos anos 1930 concebeu, como o apoio da IBM, o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Sequence</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Controlled</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(ASCC) que depois ficou conhecido como em Harvard Mark I.</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grpSp>
        <p:nvGrpSpPr>
          <p:cNvPr id="61446" name="Grupo 7"/>
          <p:cNvGrpSpPr>
            <a:grpSpLocks/>
          </p:cNvGrpSpPr>
          <p:nvPr/>
        </p:nvGrpSpPr>
        <p:grpSpPr bwMode="auto">
          <a:xfrm>
            <a:off x="928688" y="3643313"/>
            <a:ext cx="7429500" cy="2428875"/>
            <a:chOff x="928688" y="3643313"/>
            <a:chExt cx="7429500" cy="2428875"/>
          </a:xfrm>
        </p:grpSpPr>
        <p:pic>
          <p:nvPicPr>
            <p:cNvPr id="61447" name="Picture 4" descr="http://upload.wikimedia.org/wikipedia/commons/thumb/c/c9/Aiken.jpeg/180px-Aiken.jpeg"/>
            <p:cNvPicPr>
              <a:picLocks noChangeAspect="1" noChangeArrowheads="1"/>
            </p:cNvPicPr>
            <p:nvPr/>
          </p:nvPicPr>
          <p:blipFill>
            <a:blip r:embed="rId2" cstate="print"/>
            <a:srcRect/>
            <a:stretch>
              <a:fillRect/>
            </a:stretch>
          </p:blipFill>
          <p:spPr bwMode="auto">
            <a:xfrm>
              <a:off x="928688" y="3644900"/>
              <a:ext cx="2009775" cy="2422525"/>
            </a:xfrm>
            <a:prstGeom prst="rect">
              <a:avLst/>
            </a:prstGeom>
            <a:noFill/>
            <a:ln w="9525">
              <a:noFill/>
              <a:miter lim="800000"/>
              <a:headEnd/>
              <a:tailEnd/>
            </a:ln>
          </p:spPr>
        </p:pic>
        <p:pic>
          <p:nvPicPr>
            <p:cNvPr id="61448" name="Picture 6" descr="http://media-2.web.britannica.com/eb-media/93/23593-004-D5156F2C.jpg"/>
            <p:cNvPicPr>
              <a:picLocks noChangeAspect="1" noChangeArrowheads="1"/>
            </p:cNvPicPr>
            <p:nvPr/>
          </p:nvPicPr>
          <p:blipFill>
            <a:blip r:embed="rId3" cstate="print"/>
            <a:srcRect/>
            <a:stretch>
              <a:fillRect/>
            </a:stretch>
          </p:blipFill>
          <p:spPr bwMode="auto">
            <a:xfrm>
              <a:off x="3500438" y="3643313"/>
              <a:ext cx="4857750" cy="2428875"/>
            </a:xfrm>
            <a:prstGeom prst="rect">
              <a:avLst/>
            </a:prstGeom>
            <a:noFill/>
            <a:ln w="9525">
              <a:noFill/>
              <a:miter lim="800000"/>
              <a:headEnd/>
              <a:tailEnd/>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404881C9-CE9B-4C59-AF1E-B518D4C97D3B}" type="slidenum">
              <a:rPr lang="pt-BR" smtClean="0"/>
              <a:pPr>
                <a:defRPr/>
              </a:pPr>
              <a:t>41</a:t>
            </a:fld>
            <a:endParaRPr lang="pt-BR"/>
          </a:p>
        </p:txBody>
      </p:sp>
      <p:sp>
        <p:nvSpPr>
          <p:cNvPr id="5" name="Text Box 2052"/>
          <p:cNvSpPr txBox="1">
            <a:spLocks noChangeArrowheads="1"/>
          </p:cNvSpPr>
          <p:nvPr/>
        </p:nvSpPr>
        <p:spPr bwMode="auto">
          <a:xfrm>
            <a:off x="990600" y="1349375"/>
            <a:ext cx="7224713" cy="50784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Mark I</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Baseado no sistema decimal e não binário.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Era capaz de armazenar 72 números.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Possuia</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3.300 relés, 175.000 conexões, 800 km de cabo, Pesava 5 toneladas.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Instruções de dois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operandos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eram introduzidas na máquina por meio de uma fita de papel perfurado.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Podia realizar uma soma em seis segundos e uma divisão em 12 segundos.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 http://www-03.ibm.com/ibm/history/exhibits/markI/markI_intro.ht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ml</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61C1E47-371C-4BF4-86C8-D2FD8566BCA3}" type="slidenum">
              <a:rPr lang="pt-BR" smtClean="0"/>
              <a:pPr>
                <a:defRPr/>
              </a:pPr>
              <a:t>42</a:t>
            </a:fld>
            <a:endParaRPr lang="pt-BR"/>
          </a:p>
        </p:txBody>
      </p:sp>
      <p:sp>
        <p:nvSpPr>
          <p:cNvPr id="5" name="Text Box 2052"/>
          <p:cNvSpPr txBox="1">
            <a:spLocks noChangeArrowheads="1"/>
          </p:cNvSpPr>
          <p:nvPr/>
        </p:nvSpPr>
        <p:spPr bwMode="auto">
          <a:xfrm>
            <a:off x="990600" y="1349375"/>
            <a:ext cx="7224713" cy="28622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problema dos computadores mecânicos e eletromecânicos residia em dois fatos: </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marL="1257300" lvl="2" indent="-342900" algn="just">
              <a:buFont typeface="+mj-lt"/>
              <a:buAutoNum type="arabicPeriod"/>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Baixa velocidade de processamento; e</a:t>
            </a:r>
          </a:p>
          <a:p>
            <a:pPr marL="1257300" lvl="2" indent="-342900" algn="just">
              <a:buFont typeface="+mj-lt"/>
              <a:buAutoNum type="arabicPeriod"/>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marL="1257300" lvl="2" indent="-342900" algn="just">
              <a:buFont typeface="+mj-lt"/>
              <a:buAutoNum type="arabicPeriod"/>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Falta de confiabilidade dos resultados.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244E154F-A97E-4286-AA69-33032B157395}" type="slidenum">
              <a:rPr lang="pt-BR" smtClean="0"/>
              <a:pPr>
                <a:defRPr/>
              </a:pPr>
              <a:t>43</a:t>
            </a:fld>
            <a:endParaRPr lang="pt-BR"/>
          </a:p>
        </p:txBody>
      </p:sp>
      <p:sp>
        <p:nvSpPr>
          <p:cNvPr id="5" name="Text Box 2052"/>
          <p:cNvSpPr txBox="1">
            <a:spLocks noChangeArrowheads="1"/>
          </p:cNvSpPr>
          <p:nvPr/>
        </p:nvSpPr>
        <p:spPr bwMode="auto">
          <a:xfrm>
            <a:off x="990600" y="1349375"/>
            <a:ext cx="7224713" cy="48006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Os cientistas passaram a utilizar a válvula.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É um dispositivo eletrônico que controla a passagem de corrente elétrica.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Ver funcionamento no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Moodle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link</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“As válvulas eletrônicas”.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4518" name="Picture 2"/>
          <p:cNvPicPr>
            <a:picLocks noChangeAspect="1" noChangeArrowheads="1"/>
          </p:cNvPicPr>
          <p:nvPr/>
        </p:nvPicPr>
        <p:blipFill>
          <a:blip r:embed="rId2" cstate="print"/>
          <a:srcRect/>
          <a:stretch>
            <a:fillRect/>
          </a:stretch>
        </p:blipFill>
        <p:spPr bwMode="auto">
          <a:xfrm>
            <a:off x="3849688" y="2260600"/>
            <a:ext cx="1697037" cy="2357438"/>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811B05C4-F415-45E6-88DB-1ADA2F3B795C}" type="slidenum">
              <a:rPr lang="pt-BR" smtClean="0"/>
              <a:pPr>
                <a:defRPr/>
              </a:pPr>
              <a:t>44</a:t>
            </a:fld>
            <a:endParaRPr lang="pt-BR"/>
          </a:p>
        </p:txBody>
      </p:sp>
      <p:sp>
        <p:nvSpPr>
          <p:cNvPr id="5" name="Text Box 2052"/>
          <p:cNvSpPr txBox="1">
            <a:spLocks noChangeArrowheads="1"/>
          </p:cNvSpPr>
          <p:nvPr/>
        </p:nvSpPr>
        <p:spPr bwMode="auto">
          <a:xfrm>
            <a:off x="990600" y="1349375"/>
            <a:ext cx="7224713" cy="49625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válvula foi inventada por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Lee De Forest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(1873 - 1961). Patenteada em 1907.</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U.S.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Patent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879,532</a:t>
            </a:r>
          </a:p>
          <a:p>
            <a:pPr lvl="1" algn="just">
              <a:buFont typeface="Wingdings" pitchFamily="2" charset="2"/>
              <a:buChar char="Ø"/>
              <a:defRPr/>
            </a:pPr>
            <a:r>
              <a:rPr lang="pt-BR" sz="1050" dirty="0">
                <a:effectLst>
                  <a:outerShdw blurRad="38100" dist="38100" dir="2700000" algn="tl">
                    <a:srgbClr val="C0C0C0"/>
                  </a:outerShdw>
                </a:effectLst>
                <a:latin typeface="Verdana" pitchFamily="34" charset="0"/>
                <a:cs typeface="Times New Roman" pitchFamily="18" charset="0"/>
                <a:sym typeface="Wingdings" pitchFamily="2" charset="2"/>
              </a:rPr>
              <a:t> http://www.google.com/patents/about?id=6i1vAAAAEBAJ</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5542" name="Picture 10" descr="http://upload.wikimedia.org/wikipedia/commons/thumb/d/d8/Forest_foto1.jpg/180px-Forest_foto1.jpg"/>
          <p:cNvPicPr>
            <a:picLocks noChangeAspect="1" noChangeArrowheads="1"/>
          </p:cNvPicPr>
          <p:nvPr/>
        </p:nvPicPr>
        <p:blipFill>
          <a:blip r:embed="rId2" cstate="print"/>
          <a:srcRect/>
          <a:stretch>
            <a:fillRect/>
          </a:stretch>
        </p:blipFill>
        <p:spPr bwMode="auto">
          <a:xfrm>
            <a:off x="3857625" y="2643188"/>
            <a:ext cx="1830388" cy="2786062"/>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249727C-1EE8-4D96-AF0F-128858596D67}" type="slidenum">
              <a:rPr lang="pt-BR" smtClean="0"/>
              <a:pPr>
                <a:defRPr/>
              </a:pPr>
              <a:t>45</a:t>
            </a:fld>
            <a:endParaRPr lang="pt-BR"/>
          </a:p>
        </p:txBody>
      </p:sp>
      <p:sp>
        <p:nvSpPr>
          <p:cNvPr id="5" name="Text Box 2052"/>
          <p:cNvSpPr txBox="1">
            <a:spLocks noChangeArrowheads="1"/>
          </p:cNvSpPr>
          <p:nvPr/>
        </p:nvSpPr>
        <p:spPr bwMode="auto">
          <a:xfrm>
            <a:off x="990600" y="1349375"/>
            <a:ext cx="7224713" cy="3693319"/>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 </a:t>
            </a:r>
            <a:r>
              <a:rPr lang="pt-BR" sz="1800" b="1" dirty="0">
                <a:effectLst>
                  <a:outerShdw blurRad="38100" dist="38100" dir="2700000" algn="tl">
                    <a:srgbClr val="C0C0C0"/>
                  </a:outerShdw>
                </a:effectLst>
                <a:latin typeface="Verdana" pitchFamily="34" charset="0"/>
              </a:rPr>
              <a:t>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Na mesma época em que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Zuse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Aiken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realizavam seus trabalhos com dispositivos eletromecânicos, dois outros cientistas desenvolveram computadores usando válvulas.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Um desses cientistas foi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Vincent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(1903 – 1995) que, por volta de 1939, projetou uma máquina calculadora para resolver equações lineares.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6566" name="Picture 2" descr="atanasoff"/>
          <p:cNvPicPr>
            <a:picLocks noChangeAspect="1" noChangeArrowheads="1"/>
          </p:cNvPicPr>
          <p:nvPr/>
        </p:nvPicPr>
        <p:blipFill>
          <a:blip r:embed="rId2" cstate="print"/>
          <a:srcRect/>
          <a:stretch>
            <a:fillRect/>
          </a:stretch>
        </p:blipFill>
        <p:spPr bwMode="auto">
          <a:xfrm>
            <a:off x="1571625" y="3343275"/>
            <a:ext cx="1503363" cy="1871663"/>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749E777-2659-4105-9930-7EAC755A76BA}" type="slidenum">
              <a:rPr lang="pt-BR" smtClean="0"/>
              <a:pPr>
                <a:defRPr/>
              </a:pPr>
              <a:t>46</a:t>
            </a:fld>
            <a:endParaRPr lang="pt-BR"/>
          </a:p>
        </p:txBody>
      </p:sp>
      <p:sp>
        <p:nvSpPr>
          <p:cNvPr id="5" name="Text Box 2052"/>
          <p:cNvSpPr txBox="1">
            <a:spLocks noChangeArrowheads="1"/>
          </p:cNvSpPr>
          <p:nvPr/>
        </p:nvSpPr>
        <p:spPr bwMode="auto">
          <a:xfrm>
            <a:off x="990600" y="1349375"/>
            <a:ext cx="7224713" cy="50783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 </a:t>
            </a:r>
            <a:r>
              <a:rPr lang="pt-BR" sz="1800" b="1" dirty="0">
                <a:effectLst>
                  <a:outerShdw blurRad="38100" dist="38100" dir="2700000" algn="tl">
                    <a:srgbClr val="C0C0C0"/>
                  </a:outerShdw>
                </a:effectLst>
                <a:latin typeface="Verdana" pitchFamily="34" charset="0"/>
              </a:rPr>
              <a:t>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Além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 cientista, o matemático inglês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Alan Turing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(1912 - 1954), também desenvolveu uma máquina com componentes eletrônicos.</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Apesar dos primeiros projetos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Turing, reconhece-se outra máquina eletrônica como o primeiro computador, realmente falando, projetado como uma máquina de emprego geral, eletrônica e automática.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Ver informações complementares no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Moodle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link</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“Alan Turing”.</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7590" name="Picture 2" descr="http://www.tech-news.com/imagesap/turing.jpg"/>
          <p:cNvPicPr>
            <a:picLocks noChangeAspect="1" noChangeArrowheads="1"/>
          </p:cNvPicPr>
          <p:nvPr/>
        </p:nvPicPr>
        <p:blipFill>
          <a:blip r:embed="rId2" cstate="print"/>
          <a:srcRect/>
          <a:stretch>
            <a:fillRect/>
          </a:stretch>
        </p:blipFill>
        <p:spPr bwMode="auto">
          <a:xfrm>
            <a:off x="1571625" y="1857375"/>
            <a:ext cx="1292225" cy="1782763"/>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91ACE741-9E53-4B38-9AE3-0DF92241C063}" type="slidenum">
              <a:rPr lang="pt-BR" smtClean="0"/>
              <a:pPr>
                <a:defRPr/>
              </a:pPr>
              <a:t>47</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Projetado por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William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Presper</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 1943 a 1946. </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68614" name="Picture 9" descr="John W. Mauchly (1907 - 1980)"/>
          <p:cNvPicPr>
            <a:picLocks noChangeAspect="1" noChangeArrowheads="1"/>
          </p:cNvPicPr>
          <p:nvPr/>
        </p:nvPicPr>
        <p:blipFill>
          <a:blip r:embed="rId2" cstate="print"/>
          <a:srcRect/>
          <a:stretch>
            <a:fillRect/>
          </a:stretch>
        </p:blipFill>
        <p:spPr bwMode="auto">
          <a:xfrm>
            <a:off x="2357438" y="3357563"/>
            <a:ext cx="1857375" cy="2533650"/>
          </a:xfrm>
          <a:prstGeom prst="rect">
            <a:avLst/>
          </a:prstGeom>
          <a:noFill/>
          <a:ln w="9525">
            <a:noFill/>
            <a:miter lim="800000"/>
            <a:headEnd/>
            <a:tailEnd/>
          </a:ln>
        </p:spPr>
      </p:pic>
      <p:pic>
        <p:nvPicPr>
          <p:cNvPr id="68615" name="Picture 11" descr="John Presper Eckert (1919 - 1995)"/>
          <p:cNvPicPr>
            <a:picLocks noChangeAspect="1" noChangeArrowheads="1"/>
          </p:cNvPicPr>
          <p:nvPr/>
        </p:nvPicPr>
        <p:blipFill>
          <a:blip r:embed="rId3" cstate="print"/>
          <a:srcRect/>
          <a:stretch>
            <a:fillRect/>
          </a:stretch>
        </p:blipFill>
        <p:spPr bwMode="auto">
          <a:xfrm>
            <a:off x="5175250" y="3357563"/>
            <a:ext cx="1897063" cy="25336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4F6232B-81AC-4F29-9E93-FBFD0934EB2C}" type="slidenum">
              <a:rPr lang="pt-BR" smtClean="0"/>
              <a:pPr>
                <a:defRPr/>
              </a:pPr>
              <a:t>48</a:t>
            </a:fld>
            <a:endParaRPr lang="pt-BR"/>
          </a:p>
        </p:txBody>
      </p:sp>
      <p:sp>
        <p:nvSpPr>
          <p:cNvPr id="5" name="Text Box 2052"/>
          <p:cNvSpPr txBox="1">
            <a:spLocks noChangeArrowheads="1"/>
          </p:cNvSpPr>
          <p:nvPr/>
        </p:nvSpPr>
        <p:spPr bwMode="auto">
          <a:xfrm>
            <a:off x="990600" y="1349375"/>
            <a:ext cx="7224713" cy="31400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Considerado o primeiro computador eletrônico.</a:t>
            </a:r>
          </a:p>
          <a:p>
            <a:pPr lvl="2" algn="just">
              <a:buFont typeface="Wingdings" pitchFamily="2" charset="2"/>
              <a:buChar char="Ø"/>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Construído para emprego geral, isto é, com programa de instruções que podia alterar o tipo de cálculo a ser realizado com os dados.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Desmontado em 1955.</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3D2BA886-F09A-4A45-A44C-B01248882AD5}" type="slidenum">
              <a:rPr lang="pt-BR" smtClean="0"/>
              <a:pPr>
                <a:defRPr/>
              </a:pPr>
              <a:t>49</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0662" name="Picture 6" descr="http://2.bp.blogspot.com/_G3_J_FL9044/SgfS6VVDjjI/AAAAAAAAATE/x8TZ2mM6OTo/s400/Eniac+photo+1.gif"/>
          <p:cNvPicPr>
            <a:picLocks noChangeAspect="1" noChangeArrowheads="1"/>
          </p:cNvPicPr>
          <p:nvPr/>
        </p:nvPicPr>
        <p:blipFill>
          <a:blip r:embed="rId2" cstate="print"/>
          <a:srcRect/>
          <a:stretch>
            <a:fillRect/>
          </a:stretch>
        </p:blipFill>
        <p:spPr bwMode="auto">
          <a:xfrm>
            <a:off x="1000125" y="2640013"/>
            <a:ext cx="4500563" cy="3432175"/>
          </a:xfrm>
          <a:prstGeom prst="rect">
            <a:avLst/>
          </a:prstGeom>
          <a:noFill/>
          <a:ln w="9525">
            <a:noFill/>
            <a:miter lim="800000"/>
            <a:headEnd/>
            <a:tailEnd/>
          </a:ln>
        </p:spPr>
      </p:pic>
      <p:pic>
        <p:nvPicPr>
          <p:cNvPr id="70663" name="Picture 8" descr="Newsweek 1946"/>
          <p:cNvPicPr>
            <a:picLocks noChangeAspect="1" noChangeArrowheads="1"/>
          </p:cNvPicPr>
          <p:nvPr/>
        </p:nvPicPr>
        <p:blipFill>
          <a:blip r:embed="rId3" cstate="print"/>
          <a:srcRect/>
          <a:stretch>
            <a:fillRect/>
          </a:stretch>
        </p:blipFill>
        <p:spPr bwMode="auto">
          <a:xfrm>
            <a:off x="5786438" y="2640013"/>
            <a:ext cx="2566987" cy="343058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7A565331-A60C-4EBB-8769-D3726B63B623}" type="slidenum">
              <a:rPr lang="pt-BR" smtClean="0"/>
              <a:pPr>
                <a:defRPr/>
              </a:pPr>
              <a:t>5</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Talvez a utilização dos dedos como um dos conjuntos a serem comparados tenha dado origem ao nosso sistema de numeração de </a:t>
            </a:r>
            <a:r>
              <a:rPr lang="pt-BR" sz="1800" b="1" i="1" dirty="0">
                <a:effectLst>
                  <a:outerShdw blurRad="38100" dist="38100" dir="2700000" algn="tl">
                    <a:srgbClr val="C0C0C0"/>
                  </a:outerShdw>
                </a:effectLst>
                <a:latin typeface="Verdana" pitchFamily="34" charset="0"/>
                <a:cs typeface="Times New Roman" pitchFamily="18" charset="0"/>
              </a:rPr>
              <a:t>base decimal</a:t>
            </a:r>
            <a:r>
              <a:rPr lang="pt-BR" sz="1800" dirty="0">
                <a:effectLst>
                  <a:outerShdw blurRad="38100" dist="38100" dir="2700000" algn="tl">
                    <a:srgbClr val="C0C0C0"/>
                  </a:outerShdw>
                </a:effectLst>
                <a:latin typeface="Verdana" pitchFamily="34" charset="0"/>
                <a:cs typeface="Times New Roman" pitchFamily="18" charset="0"/>
              </a:rPr>
              <a:t>.</a:t>
            </a: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6150" name="Picture 2"/>
          <p:cNvPicPr>
            <a:picLocks noChangeAspect="1" noChangeArrowheads="1"/>
          </p:cNvPicPr>
          <p:nvPr/>
        </p:nvPicPr>
        <p:blipFill>
          <a:blip r:embed="rId2" cstate="print"/>
          <a:srcRect/>
          <a:stretch>
            <a:fillRect/>
          </a:stretch>
        </p:blipFill>
        <p:spPr bwMode="auto">
          <a:xfrm>
            <a:off x="2357438" y="2516188"/>
            <a:ext cx="4572000" cy="32702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21922DF8-2F1D-4CFC-81C8-62D2DE1F3A36}" type="slidenum">
              <a:rPr lang="pt-BR" smtClean="0"/>
              <a:pPr>
                <a:defRPr/>
              </a:pPr>
              <a:t>50</a:t>
            </a:fld>
            <a:endParaRPr lang="pt-BR"/>
          </a:p>
        </p:txBody>
      </p:sp>
      <p:sp>
        <p:nvSpPr>
          <p:cNvPr id="5" name="Text Box 2052"/>
          <p:cNvSpPr txBox="1">
            <a:spLocks noChangeArrowheads="1"/>
          </p:cNvSpPr>
          <p:nvPr/>
        </p:nvSpPr>
        <p:spPr bwMode="auto">
          <a:xfrm>
            <a:off x="990600" y="1349375"/>
            <a:ext cx="7224713"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Mais de 17.000 válvulas.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800 km de cabos.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Pesava cerca de 30 toneladas e consumia uma enorme quantidade de eletricidade.</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Válvulas  queimavam com grande freqüência devido ao calor.</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AAA19EE9-0241-4F5B-BA4A-264740F5B891}" type="slidenum">
              <a:rPr lang="pt-BR" smtClean="0"/>
              <a:pPr>
                <a:defRPr/>
              </a:pPr>
              <a:t>51</a:t>
            </a:fld>
            <a:endParaRPr lang="pt-BR"/>
          </a:p>
        </p:txBody>
      </p:sp>
      <p:sp>
        <p:nvSpPr>
          <p:cNvPr id="5" name="Text Box 2052"/>
          <p:cNvSpPr txBox="1">
            <a:spLocks noChangeArrowheads="1"/>
          </p:cNvSpPr>
          <p:nvPr/>
        </p:nvSpPr>
        <p:spPr bwMode="auto">
          <a:xfrm>
            <a:off x="990600" y="1349375"/>
            <a:ext cx="7224713" cy="48006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Realizava 10.000 operações por segundo.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Possuía 20 registradores, cada um deles podendo armazenar um valor numérico decimal de 10 dígitos.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Máquina decimal (não binária) e, por isso, cada dígito era representado por um anel de 10 válvulas, uma das quais estava ligada em cada instante, indicando o algarismo desejado.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Programado através da redistribuição de cabos em tomadas diferentes e rearranjo de chaves (possuía cerca de 6000).</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AE7905C9-B9E2-45A4-B7DF-A0518A19D866}" type="slidenum">
              <a:rPr lang="pt-BR" smtClean="0"/>
              <a:pPr>
                <a:defRPr/>
              </a:pPr>
              <a:t>52</a:t>
            </a:fld>
            <a:endParaRPr lang="pt-BR"/>
          </a:p>
        </p:txBody>
      </p:sp>
      <p:sp>
        <p:nvSpPr>
          <p:cNvPr id="5" name="Text Box 2052"/>
          <p:cNvSpPr txBox="1">
            <a:spLocks noChangeArrowheads="1"/>
          </p:cNvSpPr>
          <p:nvPr/>
        </p:nvSpPr>
        <p:spPr bwMode="auto">
          <a:xfrm>
            <a:off x="990600" y="1349375"/>
            <a:ext cx="7224713" cy="4847481"/>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iniciaram a construção de um novo computador, o EDVAC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Discret</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Variable</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Computer</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Uma outra vertente do aperfeiçoamento do ENIAC é atribuída ao matemático </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John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von</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 Neumann</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Von Neumann cria o conceito de “programa armazenado”, apresentado em um relatório sobre o EDVAC.</a:t>
            </a:r>
          </a:p>
          <a:p>
            <a:pPr lvl="5"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Em 1946 </a:t>
            </a:r>
            <a:r>
              <a:rPr lang="pt-BR" sz="1700" dirty="0" err="1">
                <a:effectLst>
                  <a:outerShdw blurRad="38100" dist="38100" dir="2700000" algn="tl">
                    <a:srgbClr val="C0C0C0"/>
                  </a:outerShdw>
                </a:effectLst>
                <a:latin typeface="Verdana" pitchFamily="34" charset="0"/>
                <a:cs typeface="Times New Roman" pitchFamily="18" charset="0"/>
                <a:sym typeface="Wingdings" pitchFamily="2" charset="2"/>
              </a:rPr>
              <a:t>von</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Neumann e vários outros cientistas em Princeton iniciaram a construção de uma nova máquina, um computador eletrônico de programa armazenado, o </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IAS.</a:t>
            </a: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3734" name="Picture 7" descr="John von Neumann"/>
          <p:cNvPicPr>
            <a:picLocks noChangeAspect="1" noChangeArrowheads="1"/>
          </p:cNvPicPr>
          <p:nvPr/>
        </p:nvPicPr>
        <p:blipFill>
          <a:blip r:embed="rId2" cstate="print"/>
          <a:srcRect/>
          <a:stretch>
            <a:fillRect/>
          </a:stretch>
        </p:blipFill>
        <p:spPr bwMode="auto">
          <a:xfrm>
            <a:off x="1428750" y="3929063"/>
            <a:ext cx="1714500" cy="20224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1D090476-7C38-48C3-A649-2BD5AE3C977C}" type="slidenum">
              <a:rPr lang="pt-BR" smtClean="0"/>
              <a:pPr>
                <a:defRPr/>
              </a:pPr>
              <a:t>53</a:t>
            </a:fld>
            <a:endParaRPr lang="pt-BR"/>
          </a:p>
        </p:txBody>
      </p:sp>
      <p:sp>
        <p:nvSpPr>
          <p:cNvPr id="5" name="Text Box 2052"/>
          <p:cNvSpPr txBox="1">
            <a:spLocks noChangeArrowheads="1"/>
          </p:cNvSpPr>
          <p:nvPr/>
        </p:nvSpPr>
        <p:spPr bwMode="auto">
          <a:xfrm>
            <a:off x="990600" y="1349375"/>
            <a:ext cx="7224713" cy="230832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No IAS, o conceito de programa armazenado (programas são armazenados no mesmo espaço de memória que os dados) eliminou a necessidade de se alterar as ligações com cabos ou outros dispositivos.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arquitetura proposta permanece até os dias de hoje.</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4758" name="Picture 9"/>
          <p:cNvPicPr>
            <a:picLocks noChangeAspect="1" noChangeArrowheads="1"/>
          </p:cNvPicPr>
          <p:nvPr/>
        </p:nvPicPr>
        <p:blipFill>
          <a:blip r:embed="rId2" cstate="print"/>
          <a:srcRect/>
          <a:stretch>
            <a:fillRect/>
          </a:stretch>
        </p:blipFill>
        <p:spPr bwMode="auto">
          <a:xfrm>
            <a:off x="5929313" y="3882511"/>
            <a:ext cx="2247900" cy="2105025"/>
          </a:xfrm>
          <a:prstGeom prst="rect">
            <a:avLst/>
          </a:prstGeom>
          <a:noFill/>
          <a:ln w="57150">
            <a:noFill/>
            <a:miter lim="800000"/>
            <a:headEnd/>
            <a:tailEnd/>
          </a:ln>
        </p:spPr>
      </p:pic>
      <p:pic>
        <p:nvPicPr>
          <p:cNvPr id="74759" name="Picture 1032"/>
          <p:cNvPicPr>
            <a:picLocks noChangeAspect="1" noChangeArrowheads="1"/>
          </p:cNvPicPr>
          <p:nvPr/>
        </p:nvPicPr>
        <p:blipFill>
          <a:blip r:embed="rId3" cstate="print"/>
          <a:srcRect/>
          <a:stretch>
            <a:fillRect/>
          </a:stretch>
        </p:blipFill>
        <p:spPr bwMode="auto">
          <a:xfrm>
            <a:off x="1500188" y="3714752"/>
            <a:ext cx="3414712" cy="2357438"/>
          </a:xfrm>
          <a:prstGeom prst="rect">
            <a:avLst/>
          </a:prstGeom>
          <a:noFill/>
          <a:ln w="57150">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7130EED-B477-4ECF-9E1D-5A6565BB6C2F}" type="slidenum">
              <a:rPr lang="pt-BR" smtClean="0"/>
              <a:pPr>
                <a:defRPr/>
              </a:pPr>
              <a:t>54</a:t>
            </a:fld>
            <a:endParaRPr lang="pt-BR"/>
          </a:p>
        </p:txBody>
      </p:sp>
      <p:sp>
        <p:nvSpPr>
          <p:cNvPr id="5" name="Text Box 2052"/>
          <p:cNvSpPr txBox="1">
            <a:spLocks noChangeArrowheads="1"/>
          </p:cNvSpPr>
          <p:nvPr/>
        </p:nvSpPr>
        <p:spPr bwMode="auto">
          <a:xfrm>
            <a:off x="990600" y="1349375"/>
            <a:ext cx="7224713" cy="452431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EDVAC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não foi adiante. Ambos saem da Universidade de Pensilvânia para constituírem sua própria empresa, que mais tarde se tornou a UNIVAC. </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1949 a UNIVAC construiu com sucesso o primeiro computador para fins comerciais, o UNIVAC 1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Universal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Computer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7"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Depois, a UNIVAC uniu-se à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Burroughs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constituindo-se na atual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Unysis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Corporation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5782" name="Picture 10"/>
          <p:cNvPicPr>
            <a:picLocks noChangeAspect="1" noChangeArrowheads="1"/>
          </p:cNvPicPr>
          <p:nvPr/>
        </p:nvPicPr>
        <p:blipFill>
          <a:blip r:embed="rId2" cstate="print"/>
          <a:srcRect/>
          <a:stretch>
            <a:fillRect/>
          </a:stretch>
        </p:blipFill>
        <p:spPr bwMode="auto">
          <a:xfrm>
            <a:off x="1500188" y="4214813"/>
            <a:ext cx="2214562" cy="1714500"/>
          </a:xfrm>
          <a:prstGeom prst="rect">
            <a:avLst/>
          </a:prstGeom>
          <a:noFill/>
          <a:ln w="57150">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EF694C87-ADFE-4C8E-A37C-59F4A872DB34}" type="slidenum">
              <a:rPr lang="pt-BR" smtClean="0"/>
              <a:pPr>
                <a:defRPr/>
              </a:pPr>
              <a:t>55</a:t>
            </a:fld>
            <a:endParaRPr lang="pt-BR"/>
          </a:p>
        </p:txBody>
      </p:sp>
      <p:sp>
        <p:nvSpPr>
          <p:cNvPr id="5" name="Text Box 2052"/>
          <p:cNvSpPr txBox="1">
            <a:spLocks noChangeArrowheads="1"/>
          </p:cNvSpPr>
          <p:nvPr/>
        </p:nvSpPr>
        <p:spPr bwMode="auto">
          <a:xfrm>
            <a:off x="990600" y="1349375"/>
            <a:ext cx="7224713" cy="480131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1953 a IBM, lançou o seu primeiro computador eletrônico de programa armazenado, o IBM-701, voltado para o processamento científico.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r>
              <a:rPr lang="pt-BR" sz="1200" dirty="0">
                <a:effectLst>
                  <a:outerShdw blurRad="38100" dist="38100" dir="2700000" algn="tl">
                    <a:srgbClr val="C0C0C0"/>
                  </a:outerShdw>
                </a:effectLst>
                <a:latin typeface="Verdana" pitchFamily="34" charset="0"/>
                <a:cs typeface="Times New Roman" pitchFamily="18" charset="0"/>
                <a:sym typeface="Wingdings" pitchFamily="2" charset="2"/>
              </a:rPr>
              <a:t>http://www-03.ibm.com/ibm/history/exhibits/701/701_1415bx01.html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6806" name="Picture 8" descr="IBM 701 Electronic analytical control unit"/>
          <p:cNvPicPr>
            <a:picLocks noChangeAspect="1" noChangeArrowheads="1"/>
          </p:cNvPicPr>
          <p:nvPr/>
        </p:nvPicPr>
        <p:blipFill>
          <a:blip r:embed="rId2" cstate="print"/>
          <a:srcRect/>
          <a:stretch>
            <a:fillRect/>
          </a:stretch>
        </p:blipFill>
        <p:spPr bwMode="auto">
          <a:xfrm>
            <a:off x="2928926" y="3000372"/>
            <a:ext cx="3611044" cy="2714644"/>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7F576A9-E4DB-407A-898A-2CDCE36385B9}" type="slidenum">
              <a:rPr lang="pt-BR" smtClean="0"/>
              <a:pPr>
                <a:defRPr/>
              </a:pPr>
              <a:t>56</a:t>
            </a:fld>
            <a:endParaRPr lang="pt-BR"/>
          </a:p>
        </p:txBody>
      </p:sp>
      <p:sp>
        <p:nvSpPr>
          <p:cNvPr id="5" name="Text Box 2052"/>
          <p:cNvSpPr txBox="1">
            <a:spLocks noChangeArrowheads="1"/>
          </p:cNvSpPr>
          <p:nvPr/>
        </p:nvSpPr>
        <p:spPr bwMode="auto">
          <a:xfrm>
            <a:off x="990600" y="1349375"/>
            <a:ext cx="7224713" cy="4708981"/>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1955 a IBM modificou o hardware do 701 para adaptá-lo ao uso comercial, lançando o IBM-702.</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r>
              <a:rPr lang="pt-BR" sz="1200" dirty="0">
                <a:effectLst>
                  <a:outerShdw blurRad="38100" dist="38100" dir="2700000" algn="tl">
                    <a:srgbClr val="C0C0C0"/>
                  </a:outerShdw>
                </a:effectLst>
                <a:latin typeface="Verdana" pitchFamily="34" charset="0"/>
                <a:cs typeface="Times New Roman" pitchFamily="18" charset="0"/>
                <a:sym typeface="Wingdings" pitchFamily="2" charset="2"/>
              </a:rPr>
              <a:t>http://www-03.ibm.com/ibm/history/exhibits/mainframe/mainframe_PP702.html</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7830" name="Picture 7" descr="IBM 702 Data Processing System"/>
          <p:cNvPicPr>
            <a:picLocks noChangeAspect="1" noChangeArrowheads="1"/>
          </p:cNvPicPr>
          <p:nvPr/>
        </p:nvPicPr>
        <p:blipFill>
          <a:blip r:embed="rId2" cstate="print"/>
          <a:srcRect/>
          <a:stretch>
            <a:fillRect/>
          </a:stretch>
        </p:blipFill>
        <p:spPr bwMode="auto">
          <a:xfrm>
            <a:off x="2000232" y="2857496"/>
            <a:ext cx="5523092" cy="2643206"/>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776E97F-CD4F-48F7-8ABB-0D655620B4A5}" type="slidenum">
              <a:rPr lang="pt-BR" smtClean="0"/>
              <a:pPr>
                <a:defRPr/>
              </a:pPr>
              <a:t>57</a:t>
            </a:fld>
            <a:endParaRPr lang="pt-BR"/>
          </a:p>
        </p:txBody>
      </p:sp>
      <p:sp>
        <p:nvSpPr>
          <p:cNvPr id="5" name="Text Box 2052"/>
          <p:cNvSpPr txBox="1">
            <a:spLocks noChangeArrowheads="1"/>
          </p:cNvSpPr>
          <p:nvPr/>
        </p:nvSpPr>
        <p:spPr bwMode="auto">
          <a:xfrm>
            <a:off x="990600" y="1349375"/>
            <a:ext cx="7224713" cy="25860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Segunda geração: Computadores Transistorizados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Transistor: realiza as mesmas funções básicas de uma válvula, porém o faz consumindo muito menos energia e calor, o que o tornou rapidamente substituto completo das válvulas.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Bell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Laboratories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Bardeen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Walter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Bratain</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William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Schockley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8854" name="Picture 2"/>
          <p:cNvPicPr>
            <a:picLocks noChangeAspect="1" noChangeArrowheads="1"/>
          </p:cNvPicPr>
          <p:nvPr/>
        </p:nvPicPr>
        <p:blipFill>
          <a:blip r:embed="rId2" cstate="print"/>
          <a:srcRect/>
          <a:stretch>
            <a:fillRect/>
          </a:stretch>
        </p:blipFill>
        <p:spPr bwMode="auto">
          <a:xfrm>
            <a:off x="4929188" y="4071938"/>
            <a:ext cx="2071687" cy="1893887"/>
          </a:xfrm>
          <a:prstGeom prst="rect">
            <a:avLst/>
          </a:prstGeom>
          <a:noFill/>
          <a:ln w="9525">
            <a:noFill/>
            <a:miter lim="800000"/>
            <a:headEnd/>
            <a:tailEnd/>
          </a:ln>
        </p:spPr>
      </p:pic>
      <p:pic>
        <p:nvPicPr>
          <p:cNvPr id="78855" name="Picture 5" descr="47trans"/>
          <p:cNvPicPr>
            <a:picLocks noChangeAspect="1" noChangeArrowheads="1"/>
          </p:cNvPicPr>
          <p:nvPr/>
        </p:nvPicPr>
        <p:blipFill>
          <a:blip r:embed="rId3" cstate="print"/>
          <a:srcRect/>
          <a:stretch>
            <a:fillRect/>
          </a:stretch>
        </p:blipFill>
        <p:spPr bwMode="auto">
          <a:xfrm>
            <a:off x="2643188" y="4071938"/>
            <a:ext cx="1928812" cy="1928812"/>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42CF6EE4-B21E-4C20-B900-F8DA8456BB51}" type="slidenum">
              <a:rPr lang="pt-BR" smtClean="0"/>
              <a:pPr>
                <a:defRPr/>
              </a:pPr>
              <a:t>58</a:t>
            </a:fld>
            <a:endParaRPr lang="pt-BR"/>
          </a:p>
        </p:txBody>
      </p:sp>
      <p:sp>
        <p:nvSpPr>
          <p:cNvPr id="5" name="Text Box 2052"/>
          <p:cNvSpPr txBox="1">
            <a:spLocks noChangeArrowheads="1"/>
          </p:cNvSpPr>
          <p:nvPr/>
        </p:nvSpPr>
        <p:spPr bwMode="auto">
          <a:xfrm>
            <a:off x="990600" y="1349375"/>
            <a:ext cx="7224713" cy="9239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Segunda geração: Computadores Transistorizados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1958: IBM 7090 - Aplicações científicas.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9878" name="Picture 2" descr="http://ed-thelen.org/comp-hist/BRL61-0548.jpg"/>
          <p:cNvPicPr>
            <a:picLocks noChangeAspect="1" noChangeArrowheads="1"/>
          </p:cNvPicPr>
          <p:nvPr/>
        </p:nvPicPr>
        <p:blipFill>
          <a:blip r:embed="rId2" cstate="print"/>
          <a:srcRect/>
          <a:stretch>
            <a:fillRect/>
          </a:stretch>
        </p:blipFill>
        <p:spPr bwMode="auto">
          <a:xfrm>
            <a:off x="2786063" y="2589213"/>
            <a:ext cx="3857625" cy="291147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2A28D4A0-8A7A-4913-865F-DBC896AA2A3C}" type="slidenum">
              <a:rPr lang="pt-BR" smtClean="0"/>
              <a:pPr>
                <a:defRPr/>
              </a:pPr>
              <a:t>59</a:t>
            </a:fld>
            <a:endParaRPr lang="pt-BR"/>
          </a:p>
        </p:txBody>
      </p:sp>
      <p:sp>
        <p:nvSpPr>
          <p:cNvPr id="5" name="Text Box 2052"/>
          <p:cNvSpPr txBox="1">
            <a:spLocks noChangeArrowheads="1"/>
          </p:cNvSpPr>
          <p:nvPr/>
        </p:nvSpPr>
        <p:spPr bwMode="auto">
          <a:xfrm>
            <a:off x="990600" y="1349375"/>
            <a:ext cx="7224713" cy="23082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Circuito Integrado: O ponto importante no conceito de circuitos integrados é que se pode formar múltiplos transistores em um único elemento de silício.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Jack Kilby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da Texas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Instruments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 e </a:t>
            </a:r>
            <a:r>
              <a:rPr lang="en-US" sz="1800" b="1" dirty="0">
                <a:effectLst>
                  <a:outerShdw blurRad="38100" dist="38100" dir="2700000" algn="tl">
                    <a:srgbClr val="C0C0C0"/>
                  </a:outerShdw>
                </a:effectLst>
                <a:latin typeface="Verdana" pitchFamily="34" charset="0"/>
                <a:cs typeface="Times New Roman" pitchFamily="18" charset="0"/>
                <a:sym typeface="Wingdings" pitchFamily="2" charset="2"/>
              </a:rPr>
              <a:t>Robert </a:t>
            </a:r>
            <a:r>
              <a:rPr lang="en-US" sz="1800" b="1" dirty="0" err="1">
                <a:effectLst>
                  <a:outerShdw blurRad="38100" dist="38100" dir="2700000" algn="tl">
                    <a:srgbClr val="C0C0C0"/>
                  </a:outerShdw>
                </a:effectLst>
                <a:latin typeface="Verdana" pitchFamily="34" charset="0"/>
                <a:cs typeface="Times New Roman" pitchFamily="18" charset="0"/>
                <a:sym typeface="Wingdings" pitchFamily="2" charset="2"/>
              </a:rPr>
              <a:t>Noyce</a:t>
            </a:r>
            <a:r>
              <a:rPr lang="en-US"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en-US" sz="1800" dirty="0" err="1">
                <a:effectLst>
                  <a:outerShdw blurRad="38100" dist="38100" dir="2700000" algn="tl">
                    <a:srgbClr val="C0C0C0"/>
                  </a:outerShdw>
                </a:effectLst>
                <a:latin typeface="Verdana" pitchFamily="34" charset="0"/>
                <a:cs typeface="Times New Roman" pitchFamily="18" charset="0"/>
                <a:sym typeface="Wingdings" pitchFamily="2" charset="2"/>
              </a:rPr>
              <a:t>da</a:t>
            </a:r>
            <a:r>
              <a:rPr lang="en-US" sz="1800" dirty="0">
                <a:effectLst>
                  <a:outerShdw blurRad="38100" dist="38100" dir="2700000" algn="tl">
                    <a:srgbClr val="C0C0C0"/>
                  </a:outerShdw>
                </a:effectLst>
                <a:latin typeface="Verdana" pitchFamily="34" charset="0"/>
                <a:cs typeface="Times New Roman" pitchFamily="18" charset="0"/>
                <a:sym typeface="Wingdings" pitchFamily="2" charset="2"/>
              </a:rPr>
              <a:t> Fairchild Semiconductor Inc.</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0902" name="Picture 7" descr="http://tbn2.google.com/images?q=tbn:EOjaTLufHyFvGM:http://nobelprize.org/nobel_prizes/physics/laureates/2000/kilby_1958_photo.jpg"/>
          <p:cNvPicPr>
            <a:picLocks noChangeAspect="1" noChangeArrowheads="1"/>
          </p:cNvPicPr>
          <p:nvPr/>
        </p:nvPicPr>
        <p:blipFill>
          <a:blip r:embed="rId2" cstate="print"/>
          <a:srcRect/>
          <a:stretch>
            <a:fillRect/>
          </a:stretch>
        </p:blipFill>
        <p:spPr bwMode="auto">
          <a:xfrm>
            <a:off x="3043238" y="3929063"/>
            <a:ext cx="1314450" cy="1643062"/>
          </a:xfrm>
          <a:prstGeom prst="rect">
            <a:avLst/>
          </a:prstGeom>
          <a:noFill/>
          <a:ln w="9525">
            <a:noFill/>
            <a:miter lim="800000"/>
            <a:headEnd/>
            <a:tailEnd/>
          </a:ln>
        </p:spPr>
      </p:pic>
      <p:pic>
        <p:nvPicPr>
          <p:cNvPr id="80903" name="Picture 9" descr="http://museodelvideojuego.files.wordpress.com/2007/11/robert_noyce-mayor.jpg"/>
          <p:cNvPicPr>
            <a:picLocks noChangeAspect="1" noChangeArrowheads="1"/>
          </p:cNvPicPr>
          <p:nvPr/>
        </p:nvPicPr>
        <p:blipFill>
          <a:blip r:embed="rId3" cstate="print"/>
          <a:srcRect/>
          <a:stretch>
            <a:fillRect/>
          </a:stretch>
        </p:blipFill>
        <p:spPr bwMode="auto">
          <a:xfrm>
            <a:off x="5214938" y="3929063"/>
            <a:ext cx="1428750" cy="16287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781674B-1B81-45C6-979D-35F5600AF7F3}" type="slidenum">
              <a:rPr lang="pt-BR" smtClean="0"/>
              <a:pPr>
                <a:defRPr/>
              </a:pPr>
              <a:t>6</a:t>
            </a:fld>
            <a:endParaRPr lang="pt-BR"/>
          </a:p>
        </p:txBody>
      </p:sp>
      <p:sp>
        <p:nvSpPr>
          <p:cNvPr id="5" name="Text Box 2052"/>
          <p:cNvSpPr txBox="1">
            <a:spLocks noChangeArrowheads="1"/>
          </p:cNvSpPr>
          <p:nvPr/>
        </p:nvSpPr>
        <p:spPr bwMode="auto">
          <a:xfrm>
            <a:off x="990600" y="1349375"/>
            <a:ext cx="6934200" cy="42783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cs typeface="Times New Roman" pitchFamily="18" charset="0"/>
              </a:rPr>
              <a:t> </a:t>
            </a:r>
            <a:r>
              <a:rPr lang="el-GR" sz="2000" dirty="0">
                <a:effectLst>
                  <a:outerShdw blurRad="38100" dist="38100" dir="2700000" algn="tl">
                    <a:srgbClr val="C0C0C0"/>
                  </a:outerShdw>
                </a:effectLst>
                <a:cs typeface="Times New Roman" pitchFamily="18" charset="0"/>
              </a:rPr>
              <a:t>Ἡρόδοτος</a:t>
            </a:r>
            <a:r>
              <a:rPr lang="pt-BR" sz="1800" dirty="0">
                <a:effectLst>
                  <a:outerShdw blurRad="38100" dist="38100" dir="2700000" algn="tl">
                    <a:srgbClr val="C0C0C0"/>
                  </a:outerShdw>
                </a:effectLst>
                <a:latin typeface="Verdana" pitchFamily="34" charset="0"/>
                <a:cs typeface="Times New Roman" pitchFamily="18" charset="0"/>
              </a:rPr>
              <a:t>, 484 a.C. - 425 a.C.</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Foi o autor da história da invasão persa na Grécia nos princípios do século V a.C.</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7174" name="Picture 2" descr="http://4.bp.blogspot.com/_ezaUKpkJ4Tc/SEga_BDtofI/AAAAAAAAF38/_nkaoT6uO-k/s400/AlfabetoGrego.jpg"/>
          <p:cNvPicPr>
            <a:picLocks noChangeAspect="1" noChangeArrowheads="1"/>
          </p:cNvPicPr>
          <p:nvPr/>
        </p:nvPicPr>
        <p:blipFill>
          <a:blip r:embed="rId2" cstate="print"/>
          <a:srcRect/>
          <a:stretch>
            <a:fillRect/>
          </a:stretch>
        </p:blipFill>
        <p:spPr bwMode="auto">
          <a:xfrm>
            <a:off x="4572000" y="2071688"/>
            <a:ext cx="2441575" cy="2476500"/>
          </a:xfrm>
          <a:prstGeom prst="rect">
            <a:avLst/>
          </a:prstGeom>
          <a:noFill/>
          <a:ln w="9525">
            <a:noFill/>
            <a:miter lim="800000"/>
            <a:headEnd/>
            <a:tailEnd/>
          </a:ln>
        </p:spPr>
      </p:pic>
      <p:pic>
        <p:nvPicPr>
          <p:cNvPr id="7175" name="Picture 6" descr="Heródoto"/>
          <p:cNvPicPr>
            <a:picLocks noChangeAspect="1" noChangeArrowheads="1"/>
          </p:cNvPicPr>
          <p:nvPr/>
        </p:nvPicPr>
        <p:blipFill>
          <a:blip r:embed="rId3" cstate="print"/>
          <a:srcRect/>
          <a:stretch>
            <a:fillRect/>
          </a:stretch>
        </p:blipFill>
        <p:spPr bwMode="auto">
          <a:xfrm>
            <a:off x="2571750" y="2087563"/>
            <a:ext cx="1700213" cy="2428875"/>
          </a:xfrm>
          <a:prstGeom prst="rect">
            <a:avLst/>
          </a:prstGeom>
          <a:noFill/>
          <a:ln w="9525">
            <a:solidFill>
              <a:schemeClr val="tx1"/>
            </a:solid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0D33C430-D3C4-4617-8E54-BDD779D46409}" type="slidenum">
              <a:rPr lang="pt-BR" smtClean="0"/>
              <a:pPr>
                <a:defRPr/>
              </a:pPr>
              <a:t>60</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Surgimento de uma nova geração de máquinas, mais poderosas e menores, devido à integração em larga escala (LSI -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que os circuitos integrados proporcionaram.</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1926" name="Picture 2"/>
          <p:cNvPicPr>
            <a:picLocks noChangeAspect="1" noChangeArrowheads="1"/>
          </p:cNvPicPr>
          <p:nvPr/>
        </p:nvPicPr>
        <p:blipFill>
          <a:blip r:embed="rId2" cstate="print"/>
          <a:srcRect/>
          <a:stretch>
            <a:fillRect/>
          </a:stretch>
        </p:blipFill>
        <p:spPr bwMode="auto">
          <a:xfrm>
            <a:off x="2071688" y="3857625"/>
            <a:ext cx="2500312" cy="1757363"/>
          </a:xfrm>
          <a:prstGeom prst="rect">
            <a:avLst/>
          </a:prstGeom>
          <a:noFill/>
          <a:ln w="9525">
            <a:noFill/>
            <a:miter lim="800000"/>
            <a:headEnd/>
            <a:tailEnd/>
          </a:ln>
        </p:spPr>
      </p:pic>
      <p:pic>
        <p:nvPicPr>
          <p:cNvPr id="81927" name="Picture 3"/>
          <p:cNvPicPr>
            <a:picLocks noChangeAspect="1" noChangeArrowheads="1"/>
          </p:cNvPicPr>
          <p:nvPr/>
        </p:nvPicPr>
        <p:blipFill>
          <a:blip r:embed="rId3" cstate="print"/>
          <a:srcRect/>
          <a:stretch>
            <a:fillRect/>
          </a:stretch>
        </p:blipFill>
        <p:spPr bwMode="auto">
          <a:xfrm>
            <a:off x="5000625" y="3714750"/>
            <a:ext cx="2690813" cy="20002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A7BCAC5F-C80C-4928-BC62-1B116E810D2E}" type="slidenum">
              <a:rPr lang="pt-BR" smtClean="0"/>
              <a:pPr>
                <a:defRPr/>
              </a:pPr>
              <a:t>61</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Surgimento de uma nova geração de máquinas, mais poderosas e menores, devido à integração em larga escala (LSI -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que os circuitos integrados proporcionaram.</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2950" name="Picture 2" descr="http://www.google.com/logos/2011/noyce11-hp.jpg"/>
          <p:cNvPicPr>
            <a:picLocks noChangeAspect="1" noChangeArrowheads="1"/>
          </p:cNvPicPr>
          <p:nvPr/>
        </p:nvPicPr>
        <p:blipFill>
          <a:blip r:embed="rId2" cstate="print"/>
          <a:srcRect/>
          <a:stretch>
            <a:fillRect/>
          </a:stretch>
        </p:blipFill>
        <p:spPr bwMode="auto">
          <a:xfrm>
            <a:off x="2286000" y="3571875"/>
            <a:ext cx="5040313" cy="207168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B8A5E1A-B0C2-4CB6-BE82-61E36C709E51}" type="slidenum">
              <a:rPr lang="pt-BR" smtClean="0"/>
              <a:pPr>
                <a:defRPr/>
              </a:pPr>
              <a:t>62</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1964, a IBM se utilizou das recentes inovações tecnológicas na área da microeletrónica (os circuitos integrados) e lançou a sua mais famosa "família" de computadores, a série/360.</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3974" name="Picture 2"/>
          <p:cNvPicPr>
            <a:picLocks noChangeAspect="1" noChangeArrowheads="1"/>
          </p:cNvPicPr>
          <p:nvPr/>
        </p:nvPicPr>
        <p:blipFill>
          <a:blip r:embed="rId2" cstate="print"/>
          <a:srcRect/>
          <a:stretch>
            <a:fillRect/>
          </a:stretch>
        </p:blipFill>
        <p:spPr bwMode="auto">
          <a:xfrm>
            <a:off x="3000375" y="3357563"/>
            <a:ext cx="3333750" cy="221932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F70FC15D-D293-443C-9B50-AC154B58A98A}" type="slidenum">
              <a:rPr lang="pt-BR" smtClean="0"/>
              <a:pPr>
                <a:defRPr/>
              </a:pPr>
              <a:t>63</a:t>
            </a:fld>
            <a:endParaRPr lang="pt-BR"/>
          </a:p>
        </p:txBody>
      </p:sp>
      <p:sp>
        <p:nvSpPr>
          <p:cNvPr id="5" name="Text Box 2052"/>
          <p:cNvSpPr txBox="1">
            <a:spLocks noChangeArrowheads="1"/>
          </p:cNvSpPr>
          <p:nvPr/>
        </p:nvSpPr>
        <p:spPr bwMode="auto">
          <a:xfrm>
            <a:off x="990600" y="1349375"/>
            <a:ext cx="7224713" cy="45243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Quarta geração: Computadores que Utilizam VLSI</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termo VLSI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Very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integração em larga escala, caracteriza uma classe de dispositivos eletrônicos capazes de armazenar, em um único invólucro, milhares e até milhões de diminutos componentes.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 até aqui a fronteira entre uma geração e outra é muito nítida e bem definida, agora já não é mais.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Enquanto nas gerações anteriores as mudanças eram físicas, com mudanças na arquitetura eletrônica dos computadores, agora é uma questão de evolução de um mesmo componente: o chip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122208DF-3FFB-404C-91E7-599EF8D1C9E2}" type="slidenum">
              <a:rPr lang="pt-BR" smtClean="0"/>
              <a:pPr>
                <a:defRPr/>
              </a:pPr>
              <a:t>64</a:t>
            </a:fld>
            <a:endParaRPr lang="pt-BR"/>
          </a:p>
        </p:txBody>
      </p:sp>
      <p:sp>
        <p:nvSpPr>
          <p:cNvPr id="5" name="Text Box 2052"/>
          <p:cNvSpPr txBox="1">
            <a:spLocks noChangeArrowheads="1"/>
          </p:cNvSpPr>
          <p:nvPr/>
        </p:nvSpPr>
        <p:spPr bwMode="auto">
          <a:xfrm>
            <a:off x="990600" y="1349375"/>
            <a:ext cx="7224713" cy="20320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Quarta geração: Computadores que Utilizam VLSI</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4a geração é marcada pelo aparecimento dos computadores pessoais ou microcomputadores.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Intel 4004:</a:t>
            </a:r>
          </a:p>
          <a:p>
            <a:pPr lvl="1" algn="just">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1971</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6022" name="Picture 19" descr="Announcing a New Era of Integrated Electronics"/>
          <p:cNvPicPr>
            <a:picLocks noChangeAspect="1" noChangeArrowheads="1"/>
          </p:cNvPicPr>
          <p:nvPr/>
        </p:nvPicPr>
        <p:blipFill>
          <a:blip r:embed="rId2" cstate="print"/>
          <a:srcRect/>
          <a:stretch>
            <a:fillRect/>
          </a:stretch>
        </p:blipFill>
        <p:spPr bwMode="auto">
          <a:xfrm>
            <a:off x="3286125" y="2667000"/>
            <a:ext cx="5143500" cy="3333750"/>
          </a:xfrm>
          <a:prstGeom prst="rect">
            <a:avLst/>
          </a:prstGeom>
          <a:noFill/>
          <a:ln w="9525">
            <a:solidFill>
              <a:schemeClr val="tx1"/>
            </a:solidFill>
            <a:miter lim="800000"/>
            <a:headEnd/>
            <a:tailEnd/>
          </a:ln>
        </p:spPr>
      </p:pic>
      <p:pic>
        <p:nvPicPr>
          <p:cNvPr id="86023" name="Picture 21" descr="The Intel 4004 microprocessor"/>
          <p:cNvPicPr>
            <a:picLocks noChangeAspect="1" noChangeArrowheads="1"/>
          </p:cNvPicPr>
          <p:nvPr/>
        </p:nvPicPr>
        <p:blipFill>
          <a:blip r:embed="rId3" cstate="print"/>
          <a:srcRect/>
          <a:stretch>
            <a:fillRect/>
          </a:stretch>
        </p:blipFill>
        <p:spPr bwMode="auto">
          <a:xfrm>
            <a:off x="1714500" y="3786188"/>
            <a:ext cx="1190625" cy="10668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9652EFDA-43C5-4860-B63A-803AF2C5999D}" type="slidenum">
              <a:rPr lang="pt-BR" smtClean="0"/>
              <a:pPr>
                <a:defRPr/>
              </a:pPr>
              <a:t>65</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http://pt.wikipedia.org/wiki/Intel_4004</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7046" name="Picture 2" descr="http://tbn3.google.com/images?q=tbn:VDL7Czj0grsUdM:http://www.prof2000.pt/users/afaria2004/imagens/8008.jpg"/>
          <p:cNvPicPr>
            <a:picLocks noChangeAspect="1" noChangeArrowheads="1"/>
          </p:cNvPicPr>
          <p:nvPr/>
        </p:nvPicPr>
        <p:blipFill>
          <a:blip r:embed="rId2" cstate="print"/>
          <a:srcRect/>
          <a:stretch>
            <a:fillRect/>
          </a:stretch>
        </p:blipFill>
        <p:spPr bwMode="auto">
          <a:xfrm>
            <a:off x="1689100" y="1857375"/>
            <a:ext cx="1425575" cy="1071563"/>
          </a:xfrm>
          <a:prstGeom prst="rect">
            <a:avLst/>
          </a:prstGeom>
          <a:noFill/>
          <a:ln w="9525">
            <a:noFill/>
            <a:miter lim="800000"/>
            <a:headEnd/>
            <a:tailEnd/>
          </a:ln>
        </p:spPr>
      </p:pic>
      <p:pic>
        <p:nvPicPr>
          <p:cNvPr id="87047" name="Picture 4" descr="http://www.cpu-world.com/CPUs/8080/L_Intel-8080A%20(CS).jpg"/>
          <p:cNvPicPr>
            <a:picLocks noChangeAspect="1" noChangeArrowheads="1"/>
          </p:cNvPicPr>
          <p:nvPr/>
        </p:nvPicPr>
        <p:blipFill>
          <a:blip r:embed="rId3" cstate="print"/>
          <a:srcRect/>
          <a:stretch>
            <a:fillRect/>
          </a:stretch>
        </p:blipFill>
        <p:spPr bwMode="auto">
          <a:xfrm>
            <a:off x="4106863" y="2000250"/>
            <a:ext cx="1393825" cy="752475"/>
          </a:xfrm>
          <a:prstGeom prst="rect">
            <a:avLst/>
          </a:prstGeom>
          <a:noFill/>
          <a:ln w="9525">
            <a:noFill/>
            <a:miter lim="800000"/>
            <a:headEnd/>
            <a:tailEnd/>
          </a:ln>
        </p:spPr>
      </p:pic>
      <p:pic>
        <p:nvPicPr>
          <p:cNvPr id="87048" name="Picture 6" descr="http://www.cpu-world.com/CPUs/8086/L_Intel-C8086-pbs.jpg"/>
          <p:cNvPicPr>
            <a:picLocks noChangeAspect="1" noChangeArrowheads="1"/>
          </p:cNvPicPr>
          <p:nvPr/>
        </p:nvPicPr>
        <p:blipFill>
          <a:blip r:embed="rId4" cstate="print"/>
          <a:srcRect/>
          <a:stretch>
            <a:fillRect/>
          </a:stretch>
        </p:blipFill>
        <p:spPr bwMode="auto">
          <a:xfrm>
            <a:off x="6357938" y="1857375"/>
            <a:ext cx="1660525" cy="998538"/>
          </a:xfrm>
          <a:prstGeom prst="rect">
            <a:avLst/>
          </a:prstGeom>
          <a:noFill/>
          <a:ln w="9525">
            <a:noFill/>
            <a:miter lim="800000"/>
            <a:headEnd/>
            <a:tailEnd/>
          </a:ln>
        </p:spPr>
      </p:pic>
      <p:pic>
        <p:nvPicPr>
          <p:cNvPr id="87049" name="Picture 11" descr="Ver imagem em tamanho grande"/>
          <p:cNvPicPr>
            <a:picLocks noChangeAspect="1" noChangeArrowheads="1"/>
          </p:cNvPicPr>
          <p:nvPr/>
        </p:nvPicPr>
        <p:blipFill>
          <a:blip r:embed="rId5" cstate="print"/>
          <a:srcRect/>
          <a:stretch>
            <a:fillRect/>
          </a:stretch>
        </p:blipFill>
        <p:spPr bwMode="auto">
          <a:xfrm>
            <a:off x="2500313" y="3500438"/>
            <a:ext cx="1082675" cy="814387"/>
          </a:xfrm>
          <a:prstGeom prst="rect">
            <a:avLst/>
          </a:prstGeom>
          <a:noFill/>
          <a:ln w="9525">
            <a:noFill/>
            <a:miter lim="800000"/>
            <a:headEnd/>
            <a:tailEnd/>
          </a:ln>
        </p:spPr>
      </p:pic>
      <p:pic>
        <p:nvPicPr>
          <p:cNvPr id="87050" name="Picture 13" descr="http://upload.wikimedia.org/wikipedia/commons/thumb/5/53/Ic-photo-intel-A80386DX-33-IV-%28386DX%29.png/250px-Ic-photo-intel-A80386DX-33-IV-%28386DX%29.png"/>
          <p:cNvPicPr>
            <a:picLocks noChangeAspect="1" noChangeArrowheads="1"/>
          </p:cNvPicPr>
          <p:nvPr/>
        </p:nvPicPr>
        <p:blipFill>
          <a:blip r:embed="rId6" cstate="print"/>
          <a:srcRect/>
          <a:stretch>
            <a:fillRect/>
          </a:stretch>
        </p:blipFill>
        <p:spPr bwMode="auto">
          <a:xfrm>
            <a:off x="4532313" y="3468688"/>
            <a:ext cx="889000" cy="889000"/>
          </a:xfrm>
          <a:prstGeom prst="rect">
            <a:avLst/>
          </a:prstGeom>
          <a:noFill/>
          <a:ln w="9525">
            <a:noFill/>
            <a:miter lim="800000"/>
            <a:headEnd/>
            <a:tailEnd/>
          </a:ln>
        </p:spPr>
      </p:pic>
      <p:pic>
        <p:nvPicPr>
          <p:cNvPr id="87051" name="Picture 15" descr="http://tbn0.google.com/images?q=tbn:VCW0pKFglQzV7M:http://www.cpu-world.com/CPUs/80486/L_Intel-A80486DX-33%2520(no%2520DX%2520logo).jpg"/>
          <p:cNvPicPr>
            <a:picLocks noChangeAspect="1" noChangeArrowheads="1"/>
          </p:cNvPicPr>
          <p:nvPr/>
        </p:nvPicPr>
        <p:blipFill>
          <a:blip r:embed="rId7" cstate="print"/>
          <a:srcRect/>
          <a:stretch>
            <a:fillRect/>
          </a:stretch>
        </p:blipFill>
        <p:spPr bwMode="auto">
          <a:xfrm>
            <a:off x="6065838" y="3440113"/>
            <a:ext cx="1050925" cy="989012"/>
          </a:xfrm>
          <a:prstGeom prst="rect">
            <a:avLst/>
          </a:prstGeom>
          <a:noFill/>
          <a:ln w="9525">
            <a:noFill/>
            <a:miter lim="800000"/>
            <a:headEnd/>
            <a:tailEnd/>
          </a:ln>
        </p:spPr>
      </p:pic>
      <p:pic>
        <p:nvPicPr>
          <p:cNvPr id="87052" name="Picture 17" descr="http://img.tomshardware.com/us/2005/11/21/the_mother_of_all_cpu_charts_2005/intel_s8_pentium_pro.jpg"/>
          <p:cNvPicPr>
            <a:picLocks noChangeAspect="1" noChangeArrowheads="1"/>
          </p:cNvPicPr>
          <p:nvPr/>
        </p:nvPicPr>
        <p:blipFill>
          <a:blip r:embed="rId8" cstate="print"/>
          <a:srcRect/>
          <a:stretch>
            <a:fillRect/>
          </a:stretch>
        </p:blipFill>
        <p:spPr bwMode="auto">
          <a:xfrm>
            <a:off x="4857750" y="4857750"/>
            <a:ext cx="1316038" cy="1214438"/>
          </a:xfrm>
          <a:prstGeom prst="rect">
            <a:avLst/>
          </a:prstGeom>
          <a:noFill/>
          <a:ln w="9525">
            <a:noFill/>
            <a:miter lim="800000"/>
            <a:headEnd/>
            <a:tailEnd/>
          </a:ln>
        </p:spPr>
      </p:pic>
      <p:pic>
        <p:nvPicPr>
          <p:cNvPr id="87053" name="Picture 20"/>
          <p:cNvPicPr>
            <a:picLocks noChangeAspect="1" noChangeArrowheads="1"/>
          </p:cNvPicPr>
          <p:nvPr/>
        </p:nvPicPr>
        <p:blipFill>
          <a:blip r:embed="rId9" cstate="print"/>
          <a:srcRect/>
          <a:stretch>
            <a:fillRect/>
          </a:stretch>
        </p:blipFill>
        <p:spPr bwMode="auto">
          <a:xfrm>
            <a:off x="3143250" y="4857750"/>
            <a:ext cx="1120775" cy="1214438"/>
          </a:xfrm>
          <a:prstGeom prst="rect">
            <a:avLst/>
          </a:prstGeom>
          <a:noFill/>
          <a:ln w="9525">
            <a:noFill/>
            <a:miter lim="800000"/>
            <a:headEnd/>
            <a:tailEnd/>
          </a:ln>
        </p:spPr>
      </p:pic>
      <p:sp>
        <p:nvSpPr>
          <p:cNvPr id="87054" name="CaixaDeTexto 19"/>
          <p:cNvSpPr txBox="1">
            <a:spLocks noChangeArrowheads="1"/>
          </p:cNvSpPr>
          <p:nvPr/>
        </p:nvSpPr>
        <p:spPr bwMode="auto">
          <a:xfrm>
            <a:off x="2071688" y="2928938"/>
            <a:ext cx="1233487" cy="338137"/>
          </a:xfrm>
          <a:prstGeom prst="rect">
            <a:avLst/>
          </a:prstGeom>
          <a:noFill/>
          <a:ln w="9525">
            <a:noFill/>
            <a:miter lim="800000"/>
            <a:headEnd/>
            <a:tailEnd/>
          </a:ln>
        </p:spPr>
        <p:txBody>
          <a:bodyPr wrap="none">
            <a:spAutoFit/>
          </a:bodyPr>
          <a:lstStyle/>
          <a:p>
            <a:r>
              <a:rPr lang="pt-BR" sz="1600">
                <a:latin typeface="Arial" charset="0"/>
                <a:cs typeface="Arial" charset="0"/>
              </a:rPr>
              <a:t>(8008)1972</a:t>
            </a:r>
          </a:p>
        </p:txBody>
      </p:sp>
      <p:sp>
        <p:nvSpPr>
          <p:cNvPr id="87055" name="CaixaDeTexto 20"/>
          <p:cNvSpPr txBox="1">
            <a:spLocks noChangeArrowheads="1"/>
          </p:cNvSpPr>
          <p:nvPr/>
        </p:nvSpPr>
        <p:spPr bwMode="auto">
          <a:xfrm>
            <a:off x="4575175" y="2928938"/>
            <a:ext cx="1233488" cy="338137"/>
          </a:xfrm>
          <a:prstGeom prst="rect">
            <a:avLst/>
          </a:prstGeom>
          <a:noFill/>
          <a:ln w="9525">
            <a:noFill/>
            <a:miter lim="800000"/>
            <a:headEnd/>
            <a:tailEnd/>
          </a:ln>
        </p:spPr>
        <p:txBody>
          <a:bodyPr wrap="none">
            <a:spAutoFit/>
          </a:bodyPr>
          <a:lstStyle/>
          <a:p>
            <a:r>
              <a:rPr lang="pt-BR" sz="1600">
                <a:latin typeface="Arial" charset="0"/>
                <a:cs typeface="Arial" charset="0"/>
              </a:rPr>
              <a:t>(8080)1974</a:t>
            </a:r>
          </a:p>
        </p:txBody>
      </p:sp>
      <p:sp>
        <p:nvSpPr>
          <p:cNvPr id="87056" name="CaixaDeTexto 21"/>
          <p:cNvSpPr txBox="1">
            <a:spLocks noChangeArrowheads="1"/>
          </p:cNvSpPr>
          <p:nvPr/>
        </p:nvSpPr>
        <p:spPr bwMode="auto">
          <a:xfrm>
            <a:off x="6807200" y="2947988"/>
            <a:ext cx="1233488" cy="338137"/>
          </a:xfrm>
          <a:prstGeom prst="rect">
            <a:avLst/>
          </a:prstGeom>
          <a:noFill/>
          <a:ln w="9525">
            <a:noFill/>
            <a:miter lim="800000"/>
            <a:headEnd/>
            <a:tailEnd/>
          </a:ln>
        </p:spPr>
        <p:txBody>
          <a:bodyPr wrap="none">
            <a:spAutoFit/>
          </a:bodyPr>
          <a:lstStyle/>
          <a:p>
            <a:r>
              <a:rPr lang="pt-BR" sz="1600">
                <a:latin typeface="Arial" charset="0"/>
                <a:cs typeface="Arial" charset="0"/>
              </a:rPr>
              <a:t>(8086)1978</a:t>
            </a:r>
          </a:p>
        </p:txBody>
      </p:sp>
      <p:sp>
        <p:nvSpPr>
          <p:cNvPr id="87057" name="CaixaDeTexto 22"/>
          <p:cNvSpPr txBox="1">
            <a:spLocks noChangeArrowheads="1"/>
          </p:cNvSpPr>
          <p:nvPr/>
        </p:nvSpPr>
        <p:spPr bwMode="auto">
          <a:xfrm>
            <a:off x="2714625" y="44291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1982</a:t>
            </a:r>
          </a:p>
        </p:txBody>
      </p:sp>
      <p:sp>
        <p:nvSpPr>
          <p:cNvPr id="87058" name="CaixaDeTexto 23"/>
          <p:cNvSpPr txBox="1">
            <a:spLocks noChangeArrowheads="1"/>
          </p:cNvSpPr>
          <p:nvPr/>
        </p:nvSpPr>
        <p:spPr bwMode="auto">
          <a:xfrm>
            <a:off x="4646613" y="4429125"/>
            <a:ext cx="639762" cy="338138"/>
          </a:xfrm>
          <a:prstGeom prst="rect">
            <a:avLst/>
          </a:prstGeom>
          <a:noFill/>
          <a:ln w="9525">
            <a:noFill/>
            <a:miter lim="800000"/>
            <a:headEnd/>
            <a:tailEnd/>
          </a:ln>
        </p:spPr>
        <p:txBody>
          <a:bodyPr wrap="none">
            <a:spAutoFit/>
          </a:bodyPr>
          <a:lstStyle/>
          <a:p>
            <a:r>
              <a:rPr lang="pt-BR" sz="1600">
                <a:latin typeface="Arial" charset="0"/>
                <a:cs typeface="Arial" charset="0"/>
              </a:rPr>
              <a:t>1985</a:t>
            </a:r>
          </a:p>
        </p:txBody>
      </p:sp>
      <p:sp>
        <p:nvSpPr>
          <p:cNvPr id="87059" name="CaixaDeTexto 24"/>
          <p:cNvSpPr txBox="1">
            <a:spLocks noChangeArrowheads="1"/>
          </p:cNvSpPr>
          <p:nvPr/>
        </p:nvSpPr>
        <p:spPr bwMode="auto">
          <a:xfrm>
            <a:off x="6289675" y="44291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1989</a:t>
            </a:r>
          </a:p>
        </p:txBody>
      </p:sp>
      <p:sp>
        <p:nvSpPr>
          <p:cNvPr id="87060" name="CaixaDeTexto 25"/>
          <p:cNvSpPr txBox="1">
            <a:spLocks noChangeArrowheads="1"/>
          </p:cNvSpPr>
          <p:nvPr/>
        </p:nvSpPr>
        <p:spPr bwMode="auto">
          <a:xfrm>
            <a:off x="2428875" y="53054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1993</a:t>
            </a:r>
          </a:p>
        </p:txBody>
      </p:sp>
      <p:sp>
        <p:nvSpPr>
          <p:cNvPr id="87061" name="CaixaDeTexto 26"/>
          <p:cNvSpPr txBox="1">
            <a:spLocks noChangeArrowheads="1"/>
          </p:cNvSpPr>
          <p:nvPr/>
        </p:nvSpPr>
        <p:spPr bwMode="auto">
          <a:xfrm>
            <a:off x="6146800" y="528637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1995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68FE7535-31EE-4A1B-BD38-CE63285A86A1}" type="slidenum">
              <a:rPr lang="pt-BR" smtClean="0"/>
              <a:pPr>
                <a:defRPr/>
              </a:pPr>
              <a:t>66</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8070" name="Picture 2"/>
          <p:cNvPicPr>
            <a:picLocks noChangeAspect="1" noChangeArrowheads="1"/>
          </p:cNvPicPr>
          <p:nvPr/>
        </p:nvPicPr>
        <p:blipFill>
          <a:blip r:embed="rId2" cstate="print"/>
          <a:srcRect/>
          <a:stretch>
            <a:fillRect/>
          </a:stretch>
        </p:blipFill>
        <p:spPr bwMode="auto">
          <a:xfrm>
            <a:off x="1214438" y="2019300"/>
            <a:ext cx="3378200" cy="1633538"/>
          </a:xfrm>
          <a:prstGeom prst="rect">
            <a:avLst/>
          </a:prstGeom>
          <a:noFill/>
          <a:ln w="9525">
            <a:noFill/>
            <a:miter lim="800000"/>
            <a:headEnd/>
            <a:tailEnd/>
          </a:ln>
        </p:spPr>
      </p:pic>
      <p:pic>
        <p:nvPicPr>
          <p:cNvPr id="88071" name="Picture 5"/>
          <p:cNvPicPr>
            <a:picLocks noChangeAspect="1" noChangeArrowheads="1"/>
          </p:cNvPicPr>
          <p:nvPr/>
        </p:nvPicPr>
        <p:blipFill>
          <a:blip r:embed="rId3" cstate="print"/>
          <a:srcRect/>
          <a:stretch>
            <a:fillRect/>
          </a:stretch>
        </p:blipFill>
        <p:spPr bwMode="auto">
          <a:xfrm>
            <a:off x="571500" y="3692525"/>
            <a:ext cx="4071938" cy="1970088"/>
          </a:xfrm>
          <a:prstGeom prst="rect">
            <a:avLst/>
          </a:prstGeom>
          <a:noFill/>
          <a:ln w="9525">
            <a:noFill/>
            <a:miter lim="800000"/>
            <a:headEnd/>
            <a:tailEnd/>
          </a:ln>
        </p:spPr>
      </p:pic>
      <p:pic>
        <p:nvPicPr>
          <p:cNvPr id="88072" name="Picture 8"/>
          <p:cNvPicPr>
            <a:picLocks noChangeAspect="1" noChangeArrowheads="1"/>
          </p:cNvPicPr>
          <p:nvPr/>
        </p:nvPicPr>
        <p:blipFill>
          <a:blip r:embed="rId4" cstate="print"/>
          <a:srcRect/>
          <a:stretch>
            <a:fillRect/>
          </a:stretch>
        </p:blipFill>
        <p:spPr bwMode="auto">
          <a:xfrm>
            <a:off x="5286375" y="1571625"/>
            <a:ext cx="3409950" cy="2000250"/>
          </a:xfrm>
          <a:prstGeom prst="rect">
            <a:avLst/>
          </a:prstGeom>
          <a:noFill/>
          <a:ln w="9525">
            <a:noFill/>
            <a:miter lim="800000"/>
            <a:headEnd/>
            <a:tailEnd/>
          </a:ln>
        </p:spPr>
      </p:pic>
      <p:sp>
        <p:nvSpPr>
          <p:cNvPr id="88073" name="CaixaDeTexto 18"/>
          <p:cNvSpPr txBox="1">
            <a:spLocks noChangeArrowheads="1"/>
          </p:cNvSpPr>
          <p:nvPr/>
        </p:nvSpPr>
        <p:spPr bwMode="auto">
          <a:xfrm>
            <a:off x="2574925" y="3608388"/>
            <a:ext cx="639763" cy="339725"/>
          </a:xfrm>
          <a:prstGeom prst="rect">
            <a:avLst/>
          </a:prstGeom>
          <a:noFill/>
          <a:ln w="9525">
            <a:noFill/>
            <a:miter lim="800000"/>
            <a:headEnd/>
            <a:tailEnd/>
          </a:ln>
        </p:spPr>
        <p:txBody>
          <a:bodyPr wrap="none">
            <a:spAutoFit/>
          </a:bodyPr>
          <a:lstStyle/>
          <a:p>
            <a:r>
              <a:rPr lang="pt-BR" sz="1600">
                <a:latin typeface="Arial" charset="0"/>
                <a:cs typeface="Arial" charset="0"/>
              </a:rPr>
              <a:t>1997</a:t>
            </a:r>
          </a:p>
        </p:txBody>
      </p:sp>
      <p:sp>
        <p:nvSpPr>
          <p:cNvPr id="88074" name="CaixaDeTexto 19"/>
          <p:cNvSpPr txBox="1">
            <a:spLocks noChangeArrowheads="1"/>
          </p:cNvSpPr>
          <p:nvPr/>
        </p:nvSpPr>
        <p:spPr bwMode="auto">
          <a:xfrm>
            <a:off x="2571750" y="5519738"/>
            <a:ext cx="639763" cy="338137"/>
          </a:xfrm>
          <a:prstGeom prst="rect">
            <a:avLst/>
          </a:prstGeom>
          <a:noFill/>
          <a:ln w="9525">
            <a:noFill/>
            <a:miter lim="800000"/>
            <a:headEnd/>
            <a:tailEnd/>
          </a:ln>
        </p:spPr>
        <p:txBody>
          <a:bodyPr wrap="none">
            <a:spAutoFit/>
          </a:bodyPr>
          <a:lstStyle/>
          <a:p>
            <a:r>
              <a:rPr lang="pt-BR" sz="1600">
                <a:latin typeface="Arial" charset="0"/>
                <a:cs typeface="Arial" charset="0"/>
              </a:rPr>
              <a:t>1999</a:t>
            </a:r>
          </a:p>
        </p:txBody>
      </p:sp>
      <p:sp>
        <p:nvSpPr>
          <p:cNvPr id="88075" name="CaixaDeTexto 20"/>
          <p:cNvSpPr txBox="1">
            <a:spLocks noChangeArrowheads="1"/>
          </p:cNvSpPr>
          <p:nvPr/>
        </p:nvSpPr>
        <p:spPr bwMode="auto">
          <a:xfrm>
            <a:off x="6429375" y="3143250"/>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2000</a:t>
            </a:r>
          </a:p>
        </p:txBody>
      </p:sp>
      <p:pic>
        <p:nvPicPr>
          <p:cNvPr id="88076" name="Picture 13" descr="http://bilder.hardware.no/114/114858/Pentium-D-450x10000.jpg"/>
          <p:cNvPicPr>
            <a:picLocks noChangeAspect="1" noChangeArrowheads="1"/>
          </p:cNvPicPr>
          <p:nvPr/>
        </p:nvPicPr>
        <p:blipFill>
          <a:blip r:embed="rId5" cstate="print"/>
          <a:srcRect/>
          <a:stretch>
            <a:fillRect/>
          </a:stretch>
        </p:blipFill>
        <p:spPr bwMode="auto">
          <a:xfrm>
            <a:off x="5861050" y="3779838"/>
            <a:ext cx="1639888" cy="1501775"/>
          </a:xfrm>
          <a:prstGeom prst="rect">
            <a:avLst/>
          </a:prstGeom>
          <a:noFill/>
          <a:ln w="9525">
            <a:noFill/>
            <a:miter lim="800000"/>
            <a:headEnd/>
            <a:tailEnd/>
          </a:ln>
        </p:spPr>
      </p:pic>
      <p:sp>
        <p:nvSpPr>
          <p:cNvPr id="88077" name="CaixaDeTexto 20"/>
          <p:cNvSpPr txBox="1">
            <a:spLocks noChangeArrowheads="1"/>
          </p:cNvSpPr>
          <p:nvPr/>
        </p:nvSpPr>
        <p:spPr bwMode="auto">
          <a:xfrm>
            <a:off x="6646863" y="5233988"/>
            <a:ext cx="639762" cy="338137"/>
          </a:xfrm>
          <a:prstGeom prst="rect">
            <a:avLst/>
          </a:prstGeom>
          <a:noFill/>
          <a:ln w="9525">
            <a:noFill/>
            <a:miter lim="800000"/>
            <a:headEnd/>
            <a:tailEnd/>
          </a:ln>
        </p:spPr>
        <p:txBody>
          <a:bodyPr wrap="none">
            <a:spAutoFit/>
          </a:bodyPr>
          <a:lstStyle/>
          <a:p>
            <a:r>
              <a:rPr lang="pt-BR" sz="1600">
                <a:latin typeface="Arial" charset="0"/>
                <a:cs typeface="Arial" charset="0"/>
              </a:rPr>
              <a:t>2005</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8E9D68CC-CC89-463F-94A4-61C725B0C879}" type="slidenum">
              <a:rPr lang="pt-BR" smtClean="0"/>
              <a:pPr>
                <a:defRPr/>
              </a:pPr>
              <a:t>67</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9094" name="Picture 6" descr="http://1.bp.blogspot.com/_MmZt9tz5kR4/SJ0EGmczXSI/AAAAAAAAALg/8QykWKUdCtc/s400/Core+Duo,+Core+2+Duo,+Core+Quad.gif"/>
          <p:cNvPicPr>
            <a:picLocks noChangeAspect="1" noChangeArrowheads="1"/>
          </p:cNvPicPr>
          <p:nvPr/>
        </p:nvPicPr>
        <p:blipFill>
          <a:blip r:embed="rId2" cstate="print"/>
          <a:srcRect/>
          <a:stretch>
            <a:fillRect/>
          </a:stretch>
        </p:blipFill>
        <p:spPr bwMode="auto">
          <a:xfrm>
            <a:off x="3143250" y="1857375"/>
            <a:ext cx="1571625" cy="1571625"/>
          </a:xfrm>
          <a:prstGeom prst="rect">
            <a:avLst/>
          </a:prstGeom>
          <a:noFill/>
          <a:ln w="9525">
            <a:noFill/>
            <a:miter lim="800000"/>
            <a:headEnd/>
            <a:tailEnd/>
          </a:ln>
        </p:spPr>
      </p:pic>
      <p:sp>
        <p:nvSpPr>
          <p:cNvPr id="89095" name="CaixaDeTexto 18"/>
          <p:cNvSpPr txBox="1">
            <a:spLocks noChangeArrowheads="1"/>
          </p:cNvSpPr>
          <p:nvPr/>
        </p:nvSpPr>
        <p:spPr bwMode="auto">
          <a:xfrm>
            <a:off x="4286250" y="5357813"/>
            <a:ext cx="714375" cy="339725"/>
          </a:xfrm>
          <a:prstGeom prst="rect">
            <a:avLst/>
          </a:prstGeom>
          <a:noFill/>
          <a:ln w="9525">
            <a:noFill/>
            <a:miter lim="800000"/>
            <a:headEnd/>
            <a:tailEnd/>
          </a:ln>
        </p:spPr>
        <p:txBody>
          <a:bodyPr>
            <a:spAutoFit/>
          </a:bodyPr>
          <a:lstStyle/>
          <a:p>
            <a:r>
              <a:rPr lang="pt-BR" sz="1600" dirty="0">
                <a:latin typeface="Arial" charset="0"/>
                <a:cs typeface="Arial" charset="0"/>
              </a:rPr>
              <a:t>2009</a:t>
            </a:r>
          </a:p>
        </p:txBody>
      </p:sp>
      <p:pic>
        <p:nvPicPr>
          <p:cNvPr id="89096" name="Picture 10" descr="http://www.mioopinformatica.com.br/userfiles/produtos/97/Core-i5-750,L-M-2.jpg"/>
          <p:cNvPicPr>
            <a:picLocks noChangeAspect="1" noChangeArrowheads="1"/>
          </p:cNvPicPr>
          <p:nvPr/>
        </p:nvPicPr>
        <p:blipFill>
          <a:blip r:embed="rId3" cstate="print"/>
          <a:srcRect/>
          <a:stretch>
            <a:fillRect/>
          </a:stretch>
        </p:blipFill>
        <p:spPr bwMode="auto">
          <a:xfrm>
            <a:off x="3714750" y="3857625"/>
            <a:ext cx="1714500" cy="1477963"/>
          </a:xfrm>
          <a:prstGeom prst="rect">
            <a:avLst/>
          </a:prstGeom>
          <a:noFill/>
          <a:ln w="9525">
            <a:noFill/>
            <a:miter lim="800000"/>
            <a:headEnd/>
            <a:tailEnd/>
          </a:ln>
        </p:spPr>
      </p:pic>
      <p:pic>
        <p:nvPicPr>
          <p:cNvPr id="89097" name="Picture 8" descr="http://info.abril.com.br/aberto/infonews/fotos/Core-i7-20091008161549.jpg"/>
          <p:cNvPicPr>
            <a:picLocks noChangeAspect="1" noChangeArrowheads="1"/>
          </p:cNvPicPr>
          <p:nvPr/>
        </p:nvPicPr>
        <p:blipFill>
          <a:blip r:embed="rId4" cstate="print"/>
          <a:srcRect/>
          <a:stretch>
            <a:fillRect/>
          </a:stretch>
        </p:blipFill>
        <p:spPr bwMode="auto">
          <a:xfrm>
            <a:off x="1643063" y="3857625"/>
            <a:ext cx="1643062" cy="1416050"/>
          </a:xfrm>
          <a:prstGeom prst="rect">
            <a:avLst/>
          </a:prstGeom>
          <a:noFill/>
          <a:ln w="9525">
            <a:noFill/>
            <a:miter lim="800000"/>
            <a:headEnd/>
            <a:tailEnd/>
          </a:ln>
        </p:spPr>
      </p:pic>
      <p:sp>
        <p:nvSpPr>
          <p:cNvPr id="89098" name="CaixaDeTexto 18"/>
          <p:cNvSpPr txBox="1">
            <a:spLocks noChangeArrowheads="1"/>
          </p:cNvSpPr>
          <p:nvPr/>
        </p:nvSpPr>
        <p:spPr bwMode="auto">
          <a:xfrm>
            <a:off x="2143125" y="5349875"/>
            <a:ext cx="1500188" cy="339725"/>
          </a:xfrm>
          <a:prstGeom prst="rect">
            <a:avLst/>
          </a:prstGeom>
          <a:noFill/>
          <a:ln w="9525">
            <a:noFill/>
            <a:miter lim="800000"/>
            <a:headEnd/>
            <a:tailEnd/>
          </a:ln>
        </p:spPr>
        <p:txBody>
          <a:bodyPr>
            <a:spAutoFit/>
          </a:bodyPr>
          <a:lstStyle/>
          <a:p>
            <a:r>
              <a:rPr lang="pt-BR" sz="1600" dirty="0">
                <a:latin typeface="Arial" charset="0"/>
                <a:cs typeface="Arial" charset="0"/>
              </a:rPr>
              <a:t>2008</a:t>
            </a:r>
          </a:p>
        </p:txBody>
      </p:sp>
      <p:sp>
        <p:nvSpPr>
          <p:cNvPr id="89099" name="CaixaDeTexto 18"/>
          <p:cNvSpPr txBox="1">
            <a:spLocks noChangeArrowheads="1"/>
          </p:cNvSpPr>
          <p:nvPr/>
        </p:nvSpPr>
        <p:spPr bwMode="auto">
          <a:xfrm>
            <a:off x="6143625" y="5357813"/>
            <a:ext cx="714375" cy="339725"/>
          </a:xfrm>
          <a:prstGeom prst="rect">
            <a:avLst/>
          </a:prstGeom>
          <a:noFill/>
          <a:ln w="9525">
            <a:noFill/>
            <a:miter lim="800000"/>
            <a:headEnd/>
            <a:tailEnd/>
          </a:ln>
        </p:spPr>
        <p:txBody>
          <a:bodyPr>
            <a:spAutoFit/>
          </a:bodyPr>
          <a:lstStyle/>
          <a:p>
            <a:r>
              <a:rPr lang="pt-BR" sz="1600">
                <a:latin typeface="Arial" charset="0"/>
                <a:cs typeface="Arial" charset="0"/>
              </a:rPr>
              <a:t>2010</a:t>
            </a:r>
          </a:p>
        </p:txBody>
      </p:sp>
      <p:pic>
        <p:nvPicPr>
          <p:cNvPr id="89100" name="Picture 12" descr="http://computershopper.com/var/ezwebin_site/storage/images/shoptalk/components/new-review-intel-core-i3-530/571814-1-eng-US/new-review-intel-core-i3-530_large.jpg"/>
          <p:cNvPicPr>
            <a:picLocks noChangeAspect="1" noChangeArrowheads="1"/>
          </p:cNvPicPr>
          <p:nvPr/>
        </p:nvPicPr>
        <p:blipFill>
          <a:blip r:embed="rId5" cstate="print"/>
          <a:srcRect/>
          <a:stretch>
            <a:fillRect/>
          </a:stretch>
        </p:blipFill>
        <p:spPr bwMode="auto">
          <a:xfrm>
            <a:off x="5715000" y="3857625"/>
            <a:ext cx="1571625" cy="1571625"/>
          </a:xfrm>
          <a:prstGeom prst="rect">
            <a:avLst/>
          </a:prstGeom>
          <a:noFill/>
          <a:ln w="9525">
            <a:noFill/>
            <a:miter lim="800000"/>
            <a:headEnd/>
            <a:tailEnd/>
          </a:ln>
        </p:spPr>
      </p:pic>
      <p:sp>
        <p:nvSpPr>
          <p:cNvPr id="89101" name="CaixaDeTexto 18"/>
          <p:cNvSpPr txBox="1">
            <a:spLocks noChangeArrowheads="1"/>
          </p:cNvSpPr>
          <p:nvPr/>
        </p:nvSpPr>
        <p:spPr bwMode="auto">
          <a:xfrm>
            <a:off x="4429125" y="3357563"/>
            <a:ext cx="714375" cy="339725"/>
          </a:xfrm>
          <a:prstGeom prst="rect">
            <a:avLst/>
          </a:prstGeom>
          <a:noFill/>
          <a:ln w="9525">
            <a:noFill/>
            <a:miter lim="800000"/>
            <a:headEnd/>
            <a:tailEnd/>
          </a:ln>
        </p:spPr>
        <p:txBody>
          <a:bodyPr>
            <a:spAutoFit/>
          </a:bodyPr>
          <a:lstStyle/>
          <a:p>
            <a:r>
              <a:rPr lang="pt-BR" sz="1600">
                <a:latin typeface="Arial" charset="0"/>
                <a:cs typeface="Arial" charset="0"/>
              </a:rPr>
              <a:t>2006</a:t>
            </a:r>
          </a:p>
        </p:txBody>
      </p:sp>
      <p:pic>
        <p:nvPicPr>
          <p:cNvPr id="89102" name="Picture 15"/>
          <p:cNvPicPr>
            <a:picLocks noChangeAspect="1" noChangeArrowheads="1"/>
          </p:cNvPicPr>
          <p:nvPr/>
        </p:nvPicPr>
        <p:blipFill>
          <a:blip r:embed="rId6" cstate="print"/>
          <a:srcRect/>
          <a:stretch>
            <a:fillRect/>
          </a:stretch>
        </p:blipFill>
        <p:spPr bwMode="auto">
          <a:xfrm>
            <a:off x="5072063" y="1928813"/>
            <a:ext cx="1562100" cy="15811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EFBC5237-278D-4D9E-A5BC-42872DCBCA40}" type="slidenum">
              <a:rPr lang="pt-BR" smtClean="0"/>
              <a:pPr>
                <a:defRPr/>
              </a:pPr>
              <a:t>68</a:t>
            </a:fld>
            <a:endParaRPr lang="pt-BR"/>
          </a:p>
        </p:txBody>
      </p:sp>
      <p:sp>
        <p:nvSpPr>
          <p:cNvPr id="5" name="Text Box 2052"/>
          <p:cNvSpPr txBox="1">
            <a:spLocks noChangeArrowheads="1"/>
          </p:cNvSpPr>
          <p:nvPr/>
        </p:nvSpPr>
        <p:spPr bwMode="auto">
          <a:xfrm>
            <a:off x="990600" y="1349375"/>
            <a:ext cx="7224713" cy="14779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Enunciada pela primeira vez em 1965 por Gordon Moore, um dos fundadores da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0118" name="Picture 5" descr="C:\Users\Alexandre Zagehtto\AppData\Local\Temp\wz8e20\Transistor_Count_bar_chart.jpg"/>
          <p:cNvPicPr>
            <a:picLocks noChangeAspect="1" noChangeArrowheads="1"/>
          </p:cNvPicPr>
          <p:nvPr/>
        </p:nvPicPr>
        <p:blipFill>
          <a:blip r:embed="rId2" cstate="print"/>
          <a:srcRect/>
          <a:stretch>
            <a:fillRect/>
          </a:stretch>
        </p:blipFill>
        <p:spPr bwMode="auto">
          <a:xfrm>
            <a:off x="4143375" y="2941638"/>
            <a:ext cx="3817938" cy="3059112"/>
          </a:xfrm>
          <a:prstGeom prst="rect">
            <a:avLst/>
          </a:prstGeom>
          <a:noFill/>
          <a:ln w="9525">
            <a:noFill/>
            <a:miter lim="800000"/>
            <a:headEnd/>
            <a:tailEnd/>
          </a:ln>
        </p:spPr>
      </p:pic>
      <p:pic>
        <p:nvPicPr>
          <p:cNvPr id="90119" name="Picture 12" descr="http://news.cnet.com/i/ne/p/photo/gmoore_young_400x548.jpg"/>
          <p:cNvPicPr>
            <a:picLocks noChangeAspect="1" noChangeArrowheads="1"/>
          </p:cNvPicPr>
          <p:nvPr/>
        </p:nvPicPr>
        <p:blipFill>
          <a:blip r:embed="rId3" cstate="print"/>
          <a:srcRect/>
          <a:stretch>
            <a:fillRect/>
          </a:stretch>
        </p:blipFill>
        <p:spPr bwMode="auto">
          <a:xfrm>
            <a:off x="1503363" y="2970213"/>
            <a:ext cx="2211387" cy="3030537"/>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E9843D0F-52A5-4E69-90EB-F1116583D59F}" type="slidenum">
              <a:rPr lang="pt-BR" smtClean="0"/>
              <a:pPr>
                <a:defRPr/>
              </a:pPr>
              <a:t>69</a:t>
            </a:fld>
            <a:endParaRPr lang="pt-BR"/>
          </a:p>
        </p:txBody>
      </p:sp>
      <p:sp>
        <p:nvSpPr>
          <p:cNvPr id="5" name="Text Box 2052"/>
          <p:cNvSpPr txBox="1">
            <a:spLocks noChangeArrowheads="1"/>
          </p:cNvSpPr>
          <p:nvPr/>
        </p:nvSpPr>
        <p:spPr bwMode="auto">
          <a:xfrm>
            <a:off x="990600" y="1349375"/>
            <a:ext cx="7224713"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1142" name="Picture 2" descr="http://www.on.br/revista_ed_anterior/maio_2004/conteudo/futuro/imagens/leidemoore.jpg"/>
          <p:cNvPicPr>
            <a:picLocks noChangeAspect="1" noChangeArrowheads="1"/>
          </p:cNvPicPr>
          <p:nvPr/>
        </p:nvPicPr>
        <p:blipFill>
          <a:blip r:embed="rId2" cstate="print"/>
          <a:srcRect/>
          <a:stretch>
            <a:fillRect/>
          </a:stretch>
        </p:blipFill>
        <p:spPr bwMode="auto">
          <a:xfrm>
            <a:off x="1365250" y="2071688"/>
            <a:ext cx="6635750" cy="40005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5400855F-0502-491F-A5C5-1454983D22CD}" type="slidenum">
              <a:rPr lang="pt-BR" smtClean="0"/>
              <a:pPr>
                <a:defRPr/>
              </a:pPr>
              <a:t>7</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Livro VII – Polímnia:</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8198" name="Picture 7" descr="C:\Users\Zaghetto\Desktop\300.jpg"/>
          <p:cNvPicPr>
            <a:picLocks noChangeAspect="1" noChangeArrowheads="1"/>
          </p:cNvPicPr>
          <p:nvPr/>
        </p:nvPicPr>
        <p:blipFill>
          <a:blip r:embed="rId2" cstate="print"/>
          <a:srcRect/>
          <a:stretch>
            <a:fillRect/>
          </a:stretch>
        </p:blipFill>
        <p:spPr bwMode="auto">
          <a:xfrm>
            <a:off x="1785938" y="1714500"/>
            <a:ext cx="5643562" cy="434022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36716909-DE48-4112-99DB-5977AEE5EA27}" type="slidenum">
              <a:rPr lang="pt-BR" smtClean="0"/>
              <a:pPr>
                <a:defRPr/>
              </a:pPr>
              <a:t>70</a:t>
            </a:fld>
            <a:endParaRPr lang="pt-BR"/>
          </a:p>
        </p:txBody>
      </p:sp>
      <p:sp>
        <p:nvSpPr>
          <p:cNvPr id="5" name="Text Box 2052"/>
          <p:cNvSpPr txBox="1">
            <a:spLocks noChangeArrowheads="1"/>
          </p:cNvSpPr>
          <p:nvPr/>
        </p:nvSpPr>
        <p:spPr bwMode="auto">
          <a:xfrm>
            <a:off x="990600" y="1349375"/>
            <a:ext cx="7224713"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2166" name="Picture 2" descr="http://i61.photobucket.com/albums/h61/southafrikanse/800px-Lei_de_moore_2006svg.png"/>
          <p:cNvPicPr>
            <a:picLocks noChangeAspect="1" noChangeArrowheads="1"/>
          </p:cNvPicPr>
          <p:nvPr/>
        </p:nvPicPr>
        <p:blipFill>
          <a:blip r:embed="rId2" cstate="print"/>
          <a:srcRect/>
          <a:stretch>
            <a:fillRect/>
          </a:stretch>
        </p:blipFill>
        <p:spPr bwMode="auto">
          <a:xfrm>
            <a:off x="1714500" y="2028825"/>
            <a:ext cx="5795963" cy="40576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BC6ECCDE-4D6B-4AF1-8D0F-5BDC265C189F}" type="slidenum">
              <a:rPr lang="pt-BR" smtClean="0"/>
              <a:pPr>
                <a:defRPr/>
              </a:pPr>
              <a:t>71</a:t>
            </a:fld>
            <a:endParaRPr lang="pt-BR"/>
          </a:p>
        </p:txBody>
      </p:sp>
      <p:sp>
        <p:nvSpPr>
          <p:cNvPr id="5" name="Text Box 2052"/>
          <p:cNvSpPr txBox="1">
            <a:spLocks noChangeArrowheads="1"/>
          </p:cNvSpPr>
          <p:nvPr/>
        </p:nvSpPr>
        <p:spPr bwMode="auto">
          <a:xfrm>
            <a:off x="990600" y="1349375"/>
            <a:ext cx="7224713"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Dispositivos mecânicos (500 a.C. - 1880)</a:t>
            </a:r>
            <a:endParaRPr lang="pt-BR" sz="1800" b="1"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b="1"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Dispositivos eletromecânicos (1880 – 1930)</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Componentes Eletrônicos</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Primeiras Invenções (1930 – 1945)</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Computadores Eletrônicos (1945 - ?)</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1ª geração: computadores a válvula.</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2ª geração: computadores transistorizados.</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3ª geração: computadores com circuitos integrados.</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4ª geração: computadores que utilizam VLSI.</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6. Resumo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686C9273-795C-459F-859E-DC985047B377}" type="slidenum">
              <a:rPr lang="pt-BR" smtClean="0"/>
              <a:pPr>
                <a:defRPr/>
              </a:pPr>
              <a:t>72</a:t>
            </a:fld>
            <a:endParaRPr lang="pt-BR"/>
          </a:p>
        </p:txBody>
      </p:sp>
      <p:sp>
        <p:nvSpPr>
          <p:cNvPr id="5" name="Text Box 2052"/>
          <p:cNvSpPr txBox="1">
            <a:spLocks noChangeArrowheads="1"/>
          </p:cNvSpPr>
          <p:nvPr/>
        </p:nvSpPr>
        <p:spPr bwMode="auto">
          <a:xfrm>
            <a:off x="714375" y="1025525"/>
            <a:ext cx="7715250" cy="4832350"/>
          </a:xfrm>
          <a:prstGeom prst="rect">
            <a:avLst/>
          </a:prstGeom>
          <a:noFill/>
          <a:ln w="9525">
            <a:noFill/>
            <a:miter lim="800000"/>
            <a:headEnd/>
            <a:tailEnd/>
          </a:ln>
          <a:effectLst/>
        </p:spPr>
        <p:txBody>
          <a:bodyPr>
            <a:spAutoFit/>
          </a:bodyPr>
          <a:lstStyle/>
          <a:p>
            <a:pPr algn="ctr">
              <a:defRPr/>
            </a:pPr>
            <a:r>
              <a:rPr lang="pt-BR" dirty="0">
                <a:latin typeface="Verdana" pitchFamily="34" charset="0"/>
                <a:cs typeface="Times New Roman" pitchFamily="18" charset="0"/>
                <a:sym typeface="Wingdings" pitchFamily="2" charset="2"/>
              </a:rPr>
              <a:t>“A observação e a experiência podem e devem restringir drasticamente a extensão das crenças admissíveis, porque de outro modo não haveria ciência. Mas não podem, por si só, determinar um conjunto específico de semelhantes crenças. Um elemento aparentemente arbitrário, composto de acidentes pessoais e históricos, é sempre um ingrediente formador das crenças esposadas por uma comunidade científica específica numa determinada época.”</a:t>
            </a:r>
          </a:p>
          <a:p>
            <a:pPr algn="just">
              <a:defRPr/>
            </a:pPr>
            <a:endParaRPr lang="pt-BR" sz="1800" dirty="0">
              <a:latin typeface="Verdana" pitchFamily="34" charset="0"/>
              <a:cs typeface="Times New Roman" pitchFamily="18" charset="0"/>
              <a:sym typeface="Wingdings" pitchFamily="2" charset="2"/>
            </a:endParaRPr>
          </a:p>
          <a:p>
            <a:pPr algn="just">
              <a:defRPr/>
            </a:pPr>
            <a:endParaRPr lang="pt-BR" sz="1800" dirty="0">
              <a:latin typeface="Verdana" pitchFamily="34" charset="0"/>
              <a:cs typeface="Times New Roman" pitchFamily="18" charset="0"/>
              <a:sym typeface="Wingdings" pitchFamily="2" charset="2"/>
            </a:endParaRPr>
          </a:p>
          <a:p>
            <a:pPr algn="r">
              <a:defRPr/>
            </a:pPr>
            <a:r>
              <a:rPr lang="pt-BR" sz="1600" i="1" dirty="0">
                <a:latin typeface="Verdana" pitchFamily="34" charset="0"/>
                <a:cs typeface="Times New Roman" pitchFamily="18" charset="0"/>
                <a:sym typeface="Wingdings" pitchFamily="2" charset="2"/>
              </a:rPr>
              <a:t>Thomas S. Kuhn, Físico Teórico, </a:t>
            </a:r>
          </a:p>
          <a:p>
            <a:pPr algn="r">
              <a:defRPr/>
            </a:pPr>
            <a:r>
              <a:rPr lang="pt-BR" sz="1600" i="1" dirty="0">
                <a:latin typeface="Verdana" pitchFamily="34" charset="0"/>
                <a:cs typeface="Times New Roman" pitchFamily="18" charset="0"/>
                <a:sym typeface="Wingdings" pitchFamily="2" charset="2"/>
              </a:rPr>
              <a:t>em seu livro A Estrutura das Revoluções Científicas.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300 King Leonidas 7&quot; Action Figure NECA"/>
          <p:cNvPicPr>
            <a:picLocks noChangeAspect="1" noChangeArrowheads="1"/>
          </p:cNvPicPr>
          <p:nvPr/>
        </p:nvPicPr>
        <p:blipFill>
          <a:blip r:embed="rId2" cstate="print"/>
          <a:srcRect/>
          <a:stretch>
            <a:fillRect/>
          </a:stretch>
        </p:blipFill>
        <p:spPr bwMode="auto">
          <a:xfrm>
            <a:off x="500063" y="3357563"/>
            <a:ext cx="1428750" cy="14287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7A1D6FF2-0570-42D2-814D-CE07F3C0D1F3}" type="slidenum">
              <a:rPr lang="pt-BR" smtClean="0"/>
              <a:pPr>
                <a:defRPr/>
              </a:pPr>
              <a:t>8</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Termópilas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9223" name="Picture 8" descr="Immortal Action Figure"/>
          <p:cNvPicPr>
            <a:picLocks noChangeAspect="1" noChangeArrowheads="1"/>
          </p:cNvPicPr>
          <p:nvPr/>
        </p:nvPicPr>
        <p:blipFill>
          <a:blip r:embed="rId3" cstate="print"/>
          <a:srcRect/>
          <a:stretch>
            <a:fillRect/>
          </a:stretch>
        </p:blipFill>
        <p:spPr bwMode="auto">
          <a:xfrm>
            <a:off x="7143750" y="3429000"/>
            <a:ext cx="1285875" cy="1285875"/>
          </a:xfrm>
          <a:prstGeom prst="rect">
            <a:avLst/>
          </a:prstGeom>
          <a:noFill/>
          <a:ln w="9525">
            <a:noFill/>
            <a:miter lim="800000"/>
            <a:headEnd/>
            <a:tailEnd/>
          </a:ln>
        </p:spPr>
      </p:pic>
      <p:pic>
        <p:nvPicPr>
          <p:cNvPr id="9224" name="Picture 9" descr="C:\Users\Zaghetto\Desktop\termo.jpg"/>
          <p:cNvPicPr>
            <a:picLocks noChangeAspect="1" noChangeArrowheads="1"/>
          </p:cNvPicPr>
          <p:nvPr/>
        </p:nvPicPr>
        <p:blipFill>
          <a:blip r:embed="rId4" cstate="print"/>
          <a:srcRect/>
          <a:stretch>
            <a:fillRect/>
          </a:stretch>
        </p:blipFill>
        <p:spPr bwMode="auto">
          <a:xfrm>
            <a:off x="1785938" y="2214563"/>
            <a:ext cx="5359400" cy="3021012"/>
          </a:xfrm>
          <a:prstGeom prst="rect">
            <a:avLst/>
          </a:prstGeom>
          <a:noFill/>
          <a:ln w="9525">
            <a:solidFill>
              <a:schemeClr val="tx1"/>
            </a:solid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04/04/2016</a:t>
            </a:fld>
            <a:endParaRPr lang="pt-BR" dirty="0"/>
          </a:p>
        </p:txBody>
      </p:sp>
      <p:sp>
        <p:nvSpPr>
          <p:cNvPr id="3" name="Slide Number Placeholder 2"/>
          <p:cNvSpPr>
            <a:spLocks noGrp="1"/>
          </p:cNvSpPr>
          <p:nvPr>
            <p:ph type="sldNum" sz="quarter" idx="12"/>
          </p:nvPr>
        </p:nvSpPr>
        <p:spPr/>
        <p:txBody>
          <a:bodyPr/>
          <a:lstStyle/>
          <a:p>
            <a:pPr>
              <a:defRPr/>
            </a:pPr>
            <a:fld id="{293748F4-7694-44C8-A2FE-E71FB58C001B}" type="slidenum">
              <a:rPr lang="pt-BR" smtClean="0"/>
              <a:pPr>
                <a:defRPr/>
              </a:pPr>
              <a:t>9</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“LX — Ignoro o número exato de tropas que cada nação forneceu a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 mas, ao que se afirma, o exército de terra somava um milhão e setecentos mil homens.”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Tree>
  </p:cSld>
  <p:clrMapOvr>
    <a:masterClrMapping/>
  </p:clrMapOvr>
</p:sld>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18709</TotalTime>
  <Words>3660</Words>
  <Application>Microsoft Office PowerPoint</Application>
  <PresentationFormat>Apresentação na tela (4:3)</PresentationFormat>
  <Paragraphs>685</Paragraphs>
  <Slides>72</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72</vt:i4>
      </vt:variant>
    </vt:vector>
  </HeadingPairs>
  <TitlesOfParts>
    <vt:vector size="77" baseType="lpstr">
      <vt:lpstr>Arial</vt:lpstr>
      <vt:lpstr>Times New Roman</vt:lpstr>
      <vt:lpstr>Verdana</vt:lpstr>
      <vt:lpstr>Wingdings</vt:lpstr>
      <vt:lpstr>Estrutura padrão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Universidade de Brasília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Alexandre Zaghetto</dc:creator>
  <cp:lastModifiedBy>Alexandre Zaghetto</cp:lastModifiedBy>
  <cp:revision>1635</cp:revision>
  <dcterms:created xsi:type="dcterms:W3CDTF">2002-12-12T12:34:29Z</dcterms:created>
  <dcterms:modified xsi:type="dcterms:W3CDTF">2016-04-04T20:20:24Z</dcterms:modified>
</cp:coreProperties>
</file>